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1" r:id="rId4"/>
    <p:sldId id="262" r:id="rId5"/>
    <p:sldId id="265" r:id="rId6"/>
    <p:sldId id="283" r:id="rId7"/>
    <p:sldId id="266" r:id="rId8"/>
    <p:sldId id="267" r:id="rId9"/>
    <p:sldId id="268" r:id="rId10"/>
    <p:sldId id="269" r:id="rId11"/>
    <p:sldId id="270" r:id="rId12"/>
    <p:sldId id="281" r:id="rId13"/>
    <p:sldId id="282" r:id="rId14"/>
    <p:sldId id="26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0609" autoAdjust="0"/>
  </p:normalViewPr>
  <p:slideViewPr>
    <p:cSldViewPr snapToGrid="0">
      <p:cViewPr varScale="1">
        <p:scale>
          <a:sx n="46" d="100"/>
          <a:sy n="46" d="100"/>
        </p:scale>
        <p:origin x="-19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  Be sure to check with your Secretary of State to see if your</a:t>
            </a:r>
            <a:r>
              <a:rPr lang="en-US" baseline="0" dirty="0" smtClean="0"/>
              <a:t> club is current and in Good Standing.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Not all states need to file with their State’s Secretary of State.    And, it is a possibility that your Accountant may be filing this. 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Fundraising Projects can be found at www.optimist.org</a:t>
            </a:r>
          </a:p>
          <a:p>
            <a:endParaRPr lang="en-US" baseline="0" dirty="0" smtClean="0"/>
          </a:p>
          <a:p>
            <a:r>
              <a:rPr lang="en-US" dirty="0" smtClean="0"/>
              <a:t>Key Resources</a:t>
            </a:r>
          </a:p>
          <a:p>
            <a:r>
              <a:rPr lang="en-US" dirty="0" smtClean="0"/>
              <a:t>Optimist</a:t>
            </a:r>
            <a:r>
              <a:rPr lang="en-US" baseline="0" dirty="0" smtClean="0"/>
              <a:t> Resource Library</a:t>
            </a:r>
          </a:p>
          <a:p>
            <a:r>
              <a:rPr lang="en-US" baseline="0" dirty="0" smtClean="0"/>
              <a:t>Outstanding Club Projects</a:t>
            </a:r>
          </a:p>
          <a:p>
            <a:r>
              <a:rPr lang="en-US" baseline="0" dirty="0" smtClean="0"/>
              <a:t>Fundraising Projects (Not Yet Available)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Nothing special – Just love this photo of kids communicating.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ANSWER</a:t>
            </a:r>
            <a:r>
              <a:rPr lang="en-US" dirty="0" smtClean="0"/>
              <a:t>:  Club President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ANSWER</a:t>
            </a:r>
            <a:r>
              <a:rPr lang="en-US" dirty="0" smtClean="0"/>
              <a:t>:</a:t>
            </a:r>
            <a:r>
              <a:rPr lang="en-US" baseline="0" dirty="0" smtClean="0"/>
              <a:t>  Board of Directors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ANSWER</a:t>
            </a:r>
            <a:r>
              <a:rPr lang="en-US" dirty="0" smtClean="0"/>
              <a:t>:  A vote of the general</a:t>
            </a:r>
            <a:r>
              <a:rPr lang="en-US" baseline="0" dirty="0" smtClean="0"/>
              <a:t> membership of the Club.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ASK</a:t>
            </a:r>
            <a:r>
              <a:rPr lang="en-US" baseline="0" dirty="0" smtClean="0"/>
              <a:t>:  Who is the current President of Optimist International?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ASK</a:t>
            </a:r>
            <a:r>
              <a:rPr lang="en-US" baseline="0" dirty="0" smtClean="0"/>
              <a:t>:  Who is the President-Elect of Optimist International?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ASK</a:t>
            </a:r>
            <a:r>
              <a:rPr lang="en-US" baseline="0" dirty="0" smtClean="0"/>
              <a:t>:  What is the name of your District Governor-Elect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ASK:</a:t>
            </a:r>
            <a:r>
              <a:rPr lang="en-US" baseline="0" dirty="0" smtClean="0"/>
              <a:t>  What is the name of your District Secretary-Treasurer-Designate?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ANSWER:</a:t>
            </a:r>
            <a:r>
              <a:rPr lang="en-US" baseline="0" dirty="0" smtClean="0"/>
              <a:t>  Secretary-Treasurer is appointed by President and approved by the Board.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ASK</a:t>
            </a:r>
            <a:r>
              <a:rPr lang="en-US" baseline="0" dirty="0" smtClean="0"/>
              <a:t>:  What is the official Optimist International branding statement?   </a:t>
            </a:r>
            <a:r>
              <a:rPr lang="en-US" b="1" baseline="0" dirty="0" smtClean="0"/>
              <a:t>ANSWER</a:t>
            </a:r>
            <a:r>
              <a:rPr lang="en-US" baseline="0" dirty="0" smtClean="0"/>
              <a:t>:  Optimist bring out the best in youth, our communities and ourselves.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ASK</a:t>
            </a:r>
            <a:r>
              <a:rPr lang="en-US" baseline="0" dirty="0" smtClean="0"/>
              <a:t>:  When does the Optimist year begin?   </a:t>
            </a:r>
            <a:r>
              <a:rPr lang="en-US" b="1" baseline="0" dirty="0" smtClean="0"/>
              <a:t>ANSWER</a:t>
            </a:r>
            <a:r>
              <a:rPr lang="en-US" baseline="0" dirty="0" smtClean="0"/>
              <a:t>:  October 1</a:t>
            </a:r>
            <a:r>
              <a:rPr lang="en-US" baseline="30000" dirty="0" smtClean="0"/>
              <a:t>st</a:t>
            </a:r>
            <a:r>
              <a:rPr lang="en-US" baseline="0" dirty="0" smtClean="0"/>
              <a:t>. 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ANSWER:</a:t>
            </a:r>
            <a:r>
              <a:rPr lang="en-US" dirty="0" smtClean="0"/>
              <a:t>  Before April 30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b="1" dirty="0" smtClean="0"/>
              <a:t>ASK:</a:t>
            </a:r>
            <a:r>
              <a:rPr lang="en-US" dirty="0" smtClean="0"/>
              <a:t>  Who presides at a</a:t>
            </a:r>
            <a:r>
              <a:rPr lang="en-US" baseline="0" dirty="0" smtClean="0"/>
              <a:t> Club  meeting if the President is absent?  </a:t>
            </a:r>
            <a:r>
              <a:rPr lang="en-US" b="1" baseline="0" dirty="0" smtClean="0"/>
              <a:t>ANSWER</a:t>
            </a:r>
            <a:r>
              <a:rPr lang="en-US" baseline="0" dirty="0" smtClean="0"/>
              <a:t>:  Vice President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ASK</a:t>
            </a:r>
            <a:r>
              <a:rPr lang="en-US" baseline="0" dirty="0" smtClean="0"/>
              <a:t>:  </a:t>
            </a:r>
            <a:r>
              <a:rPr lang="en-US" dirty="0" smtClean="0"/>
              <a:t>Who is considered the right arm of the Club</a:t>
            </a:r>
            <a:r>
              <a:rPr lang="en-US" baseline="0" dirty="0" smtClean="0"/>
              <a:t> President?   </a:t>
            </a:r>
            <a:r>
              <a:rPr lang="en-US" b="1" baseline="0" dirty="0" smtClean="0"/>
              <a:t>ANSWER</a:t>
            </a:r>
            <a:r>
              <a:rPr lang="en-US" baseline="0" dirty="0" smtClean="0"/>
              <a:t>:  Secretary-Treasurer 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ANSWER</a:t>
            </a:r>
            <a:r>
              <a:rPr lang="en-US" dirty="0" smtClean="0"/>
              <a:t>:</a:t>
            </a:r>
            <a:r>
              <a:rPr lang="en-US" baseline="0" dirty="0" smtClean="0"/>
              <a:t>  </a:t>
            </a:r>
            <a:r>
              <a:rPr lang="en-US" dirty="0" smtClean="0"/>
              <a:t>Club Roster Adjustment (CRA) Form</a:t>
            </a:r>
          </a:p>
          <a:p>
            <a:endParaRPr lang="en-US" dirty="0" smtClean="0"/>
          </a:p>
          <a:p>
            <a:r>
              <a:rPr lang="en-US" b="1" dirty="0" smtClean="0"/>
              <a:t>ASK</a:t>
            </a:r>
            <a:r>
              <a:rPr lang="en-US" dirty="0" smtClean="0"/>
              <a:t>:  How often should a Club Secretary-Treasurer present a financial report to the Club Board</a:t>
            </a:r>
            <a:r>
              <a:rPr lang="en-US" baseline="0" dirty="0" smtClean="0"/>
              <a:t> of Directors?   </a:t>
            </a:r>
            <a:r>
              <a:rPr lang="en-US" b="1" baseline="0" dirty="0" smtClean="0"/>
              <a:t>ANSWER</a:t>
            </a:r>
            <a:r>
              <a:rPr lang="en-US" baseline="0" dirty="0" smtClean="0"/>
              <a:t>:  Monthly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Also:  To teach the Club</a:t>
            </a:r>
            <a:r>
              <a:rPr lang="en-US" baseline="0" dirty="0" smtClean="0"/>
              <a:t> President the skills they need to lead their clubs to a successful year.  </a:t>
            </a:r>
          </a:p>
          <a:p>
            <a:endParaRPr lang="en-US" baseline="0" dirty="0" smtClean="0"/>
          </a:p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ANSWER:</a:t>
            </a:r>
            <a:r>
              <a:rPr lang="en-US" dirty="0" smtClean="0"/>
              <a:t>  501(C) 4</a:t>
            </a:r>
          </a:p>
          <a:p>
            <a:endParaRPr lang="en-US" dirty="0" smtClean="0"/>
          </a:p>
          <a:p>
            <a:r>
              <a:rPr lang="en-US" dirty="0" smtClean="0"/>
              <a:t>Can be found at:</a:t>
            </a:r>
          </a:p>
          <a:p>
            <a:r>
              <a:rPr lang="en-US" dirty="0" smtClean="0"/>
              <a:t>Member Resources</a:t>
            </a:r>
          </a:p>
          <a:p>
            <a:r>
              <a:rPr lang="en-US" dirty="0" smtClean="0"/>
              <a:t>Forms, Documents and Publications</a:t>
            </a:r>
          </a:p>
          <a:p>
            <a:r>
              <a:rPr lang="en-US" dirty="0" smtClean="0"/>
              <a:t>Documents</a:t>
            </a:r>
          </a:p>
          <a:p>
            <a:r>
              <a:rPr lang="en-US" dirty="0" smtClean="0"/>
              <a:t>Club Documents</a:t>
            </a:r>
          </a:p>
          <a:p>
            <a:r>
              <a:rPr lang="en-US" dirty="0" smtClean="0"/>
              <a:t>Tax Exempt Letter stating 501(c) 4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ASK:</a:t>
            </a:r>
            <a:r>
              <a:rPr lang="en-US" baseline="0" dirty="0" smtClean="0"/>
              <a:t>  In what city is the next Optimist  International Convention?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ASK:</a:t>
            </a:r>
            <a:r>
              <a:rPr lang="en-US" b="1" baseline="0" dirty="0" smtClean="0"/>
              <a:t>  </a:t>
            </a:r>
            <a:r>
              <a:rPr lang="en-US" baseline="0" dirty="0" smtClean="0"/>
              <a:t>Who is the Executive Director of Optimist International?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ASK</a:t>
            </a:r>
            <a:r>
              <a:rPr lang="en-US" baseline="0" dirty="0" smtClean="0"/>
              <a:t>:  What is the name of the document that defines our organization?    </a:t>
            </a:r>
            <a:r>
              <a:rPr lang="en-US" b="1" baseline="0" dirty="0" smtClean="0"/>
              <a:t>ANSWER</a:t>
            </a:r>
            <a:r>
              <a:rPr lang="en-US" baseline="0" dirty="0" smtClean="0"/>
              <a:t>:  By-Laws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ASK:</a:t>
            </a:r>
            <a:r>
              <a:rPr lang="en-US" baseline="0" dirty="0" smtClean="0"/>
              <a:t>  Who can change our By-Laws?   </a:t>
            </a:r>
            <a:r>
              <a:rPr lang="en-US" b="1" baseline="0" dirty="0" smtClean="0"/>
              <a:t>ANSWER</a:t>
            </a:r>
            <a:r>
              <a:rPr lang="en-US" baseline="0" dirty="0" smtClean="0"/>
              <a:t>:  Club delegates at International Convention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ASK</a:t>
            </a:r>
            <a:r>
              <a:rPr lang="en-US" baseline="0" dirty="0" smtClean="0"/>
              <a:t>:  What is  our official creed?   </a:t>
            </a:r>
            <a:r>
              <a:rPr lang="en-US" b="1" baseline="0" dirty="0" smtClean="0"/>
              <a:t>ANSWER</a:t>
            </a:r>
            <a:r>
              <a:rPr lang="en-US" baseline="0" dirty="0" smtClean="0"/>
              <a:t>:  The Optimist Creed.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en-US" altLang="fr-FR" dirty="0" smtClean="0"/>
              <a:t>Brainstorm the characteristics</a:t>
            </a:r>
            <a:r>
              <a:rPr lang="en-US" altLang="fr-FR" baseline="0" dirty="0" smtClean="0"/>
              <a:t> of a good Club leader.    </a:t>
            </a:r>
            <a:r>
              <a:rPr lang="en-US" altLang="fr-FR" b="1" baseline="0" dirty="0" smtClean="0"/>
              <a:t>List them on a flip chart.  </a:t>
            </a:r>
          </a:p>
          <a:p>
            <a:pPr eaLnBrk="1" hangingPunct="1">
              <a:buFontTx/>
              <a:buNone/>
            </a:pPr>
            <a:endParaRPr lang="en-US" altLang="fr-FR" baseline="0" dirty="0" smtClean="0"/>
          </a:p>
          <a:p>
            <a:pPr eaLnBrk="1" hangingPunct="1">
              <a:buFontTx/>
              <a:buNone/>
            </a:pPr>
            <a:r>
              <a:rPr lang="en-US" altLang="fr-FR" baseline="0" dirty="0" smtClean="0"/>
              <a:t>Discuss and </a:t>
            </a:r>
            <a:r>
              <a:rPr lang="en-US" altLang="fr-FR" b="1" baseline="0" dirty="0" smtClean="0"/>
              <a:t>put a star next to the ones the group feels are  most important for the success of the Club.  </a:t>
            </a:r>
          </a:p>
          <a:p>
            <a:pPr eaLnBrk="1" hangingPunct="1">
              <a:buFontTx/>
              <a:buNone/>
            </a:pPr>
            <a:endParaRPr lang="en-US" altLang="fr-FR" baseline="0" dirty="0" smtClean="0"/>
          </a:p>
          <a:p>
            <a:r>
              <a:rPr lang="en-US" altLang="fr-FR" baseline="0" dirty="0" smtClean="0"/>
              <a:t>ANSWERS ARE ON </a:t>
            </a:r>
            <a:r>
              <a:rPr lang="en-US" altLang="fr-FR" u="sng" baseline="0" dirty="0" smtClean="0"/>
              <a:t>NEXT</a:t>
            </a:r>
            <a:r>
              <a:rPr lang="en-US" altLang="fr-FR" baseline="0" dirty="0" smtClean="0"/>
              <a:t> SLIDE:  They include: </a:t>
            </a:r>
          </a:p>
          <a:p>
            <a:r>
              <a:rPr lang="en-US" altLang="fr-FR" baseline="0" dirty="0" smtClean="0"/>
              <a:t>be:  </a:t>
            </a:r>
          </a:p>
          <a:p>
            <a:r>
              <a:rPr lang="en-US" altLang="fr-FR" baseline="0" dirty="0" smtClean="0"/>
              <a:t>Co</a:t>
            </a:r>
            <a:r>
              <a:rPr lang="en-US" altLang="fr-FR" dirty="0" smtClean="0"/>
              <a:t>mmitted		Friendly</a:t>
            </a:r>
          </a:p>
          <a:p>
            <a:r>
              <a:rPr lang="en-US" altLang="fr-FR" dirty="0" smtClean="0"/>
              <a:t>Optimistic		Delegate</a:t>
            </a:r>
          </a:p>
          <a:p>
            <a:r>
              <a:rPr lang="en-US" altLang="fr-FR" dirty="0" smtClean="0"/>
              <a:t>Smile		Promote Fellowship</a:t>
            </a:r>
          </a:p>
          <a:p>
            <a:r>
              <a:rPr lang="en-US" altLang="fr-FR" dirty="0" smtClean="0"/>
              <a:t>Good Listener	</a:t>
            </a:r>
            <a:r>
              <a:rPr lang="en-US" altLang="fr-FR" sz="3200" dirty="0" smtClean="0"/>
              <a:t>Tactful</a:t>
            </a:r>
          </a:p>
          <a:p>
            <a:r>
              <a:rPr lang="en-US" altLang="fr-FR" sz="3200" dirty="0" smtClean="0"/>
              <a:t>Appreciative		Recognize effort</a:t>
            </a:r>
          </a:p>
          <a:p>
            <a:r>
              <a:rPr lang="en-US" altLang="fr-FR" sz="3200" dirty="0" smtClean="0"/>
              <a:t>Persistent		Organized</a:t>
            </a:r>
          </a:p>
          <a:p>
            <a:r>
              <a:rPr lang="en-US" altLang="fr-FR" sz="3200" dirty="0" smtClean="0"/>
              <a:t>Dependable		a</a:t>
            </a:r>
            <a:r>
              <a:rPr lang="en-US" altLang="fr-FR" sz="3200" baseline="0" dirty="0" smtClean="0"/>
              <a:t> good public speaker</a:t>
            </a:r>
          </a:p>
          <a:p>
            <a:r>
              <a:rPr lang="en-US" altLang="fr-FR" sz="3200" baseline="0" dirty="0" smtClean="0"/>
              <a:t>Care</a:t>
            </a:r>
            <a:endParaRPr lang="en-US" altLang="fr-FR" sz="3200" dirty="0" smtClean="0"/>
          </a:p>
          <a:p>
            <a:endParaRPr lang="en-US" dirty="0" smtClean="0"/>
          </a:p>
          <a:p>
            <a:pPr eaLnBrk="1" hangingPunct="1">
              <a:buFontTx/>
              <a:buNone/>
            </a:pPr>
            <a:endParaRPr lang="en-US" altLang="fr-FR" dirty="0" smtClean="0"/>
          </a:p>
          <a:p>
            <a:pPr eaLnBrk="1" hangingPunct="1">
              <a:buFontTx/>
              <a:buChar char="o"/>
            </a:pPr>
            <a:endParaRPr lang="en-US" altLang="fr-FR" dirty="0" smtClean="0"/>
          </a:p>
          <a:p>
            <a:pPr eaLnBrk="1" hangingPunct="1">
              <a:buFontTx/>
              <a:buChar char="o"/>
            </a:pPr>
            <a:endParaRPr lang="en-US" altLang="fr-FR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NOET:  Did they</a:t>
            </a:r>
            <a:r>
              <a:rPr lang="en-US" baseline="0" dirty="0" smtClean="0"/>
              <a:t> get them all, or did they add any more?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ANSWERS</a:t>
            </a:r>
            <a:r>
              <a:rPr lang="en-US" baseline="0" dirty="0" smtClean="0"/>
              <a:t> to </a:t>
            </a:r>
            <a:r>
              <a:rPr lang="en-US" u="sng" baseline="0" dirty="0" smtClean="0"/>
              <a:t>Next</a:t>
            </a:r>
            <a:r>
              <a:rPr lang="en-US" baseline="0" dirty="0" smtClean="0"/>
              <a:t> Slide are:</a:t>
            </a:r>
          </a:p>
          <a:p>
            <a:endParaRPr lang="en-US" baseline="0" dirty="0" smtClean="0"/>
          </a:p>
          <a:p>
            <a:pPr eaLnBrk="1" hangingPunct="1">
              <a:buFontTx/>
              <a:buNone/>
            </a:pPr>
            <a:r>
              <a:rPr lang="en-US" altLang="fr-FR" b="1" dirty="0" smtClean="0"/>
              <a:t>People</a:t>
            </a:r>
          </a:p>
          <a:p>
            <a:pPr lvl="1" eaLnBrk="1" hangingPunct="1">
              <a:buFontTx/>
              <a:buNone/>
            </a:pPr>
            <a:r>
              <a:rPr lang="en-US" altLang="fr-FR" dirty="0" smtClean="0">
                <a:solidFill>
                  <a:schemeClr val="bg2"/>
                </a:solidFill>
              </a:rPr>
              <a:t>Governor 		Lieutenant Governor</a:t>
            </a:r>
          </a:p>
          <a:p>
            <a:pPr lvl="1" eaLnBrk="1" hangingPunct="1">
              <a:buFontTx/>
              <a:buNone/>
            </a:pPr>
            <a:r>
              <a:rPr lang="en-US" altLang="fr-FR" dirty="0" smtClean="0">
                <a:solidFill>
                  <a:schemeClr val="bg2"/>
                </a:solidFill>
              </a:rPr>
              <a:t>District Committees	Mentor</a:t>
            </a:r>
          </a:p>
          <a:p>
            <a:pPr eaLnBrk="1" hangingPunct="1">
              <a:buFontTx/>
              <a:buNone/>
            </a:pPr>
            <a:endParaRPr lang="en-US" altLang="fr-FR" b="1" dirty="0" smtClean="0"/>
          </a:p>
          <a:p>
            <a:pPr eaLnBrk="1" hangingPunct="1">
              <a:buFontTx/>
              <a:buNone/>
            </a:pPr>
            <a:r>
              <a:rPr lang="en-US" altLang="fr-FR" b="1" dirty="0" smtClean="0"/>
              <a:t>Websites</a:t>
            </a:r>
          </a:p>
          <a:p>
            <a:pPr eaLnBrk="1" hangingPunct="1">
              <a:buFontTx/>
              <a:buNone/>
            </a:pPr>
            <a:r>
              <a:rPr lang="en-US" altLang="fr-FR" dirty="0" smtClean="0">
                <a:solidFill>
                  <a:schemeClr val="bg2"/>
                </a:solidFill>
              </a:rPr>
              <a:t>optimist.org</a:t>
            </a:r>
          </a:p>
          <a:p>
            <a:pPr hangingPunct="1">
              <a:buFontTx/>
              <a:buNone/>
            </a:pPr>
            <a:endParaRPr lang="en-US" altLang="fr-FR" sz="2800" b="1" dirty="0" smtClean="0"/>
          </a:p>
          <a:p>
            <a:pPr hangingPunct="1">
              <a:buFontTx/>
              <a:buNone/>
            </a:pPr>
            <a:r>
              <a:rPr lang="en-US" altLang="fr-FR" sz="2800" b="1" dirty="0" smtClean="0"/>
              <a:t>Publications</a:t>
            </a:r>
          </a:p>
          <a:p>
            <a:pPr hangingPunct="1">
              <a:buFontTx/>
              <a:buNone/>
            </a:pPr>
            <a:r>
              <a:rPr lang="en-US" altLang="fr-FR" sz="2800" dirty="0" smtClean="0">
                <a:solidFill>
                  <a:schemeClr val="bg2"/>
                </a:solidFill>
              </a:rPr>
              <a:t>Awards Handbook  	Bylaws</a:t>
            </a:r>
          </a:p>
          <a:p>
            <a:pPr hangingPunct="1">
              <a:buFontTx/>
              <a:buNone/>
            </a:pPr>
            <a:r>
              <a:rPr lang="en-US" altLang="fr-FR" sz="2800" dirty="0" smtClean="0">
                <a:solidFill>
                  <a:schemeClr val="bg2"/>
                </a:solidFill>
              </a:rPr>
              <a:t>Leadership Hotline	Optimist Magazine</a:t>
            </a:r>
          </a:p>
          <a:p>
            <a:pPr hangingPunct="1">
              <a:buFontTx/>
              <a:buNone/>
            </a:pPr>
            <a:r>
              <a:rPr lang="en-US" altLang="fr-FR" sz="2800" dirty="0" smtClean="0">
                <a:solidFill>
                  <a:schemeClr val="bg2"/>
                </a:solidFill>
              </a:rPr>
              <a:t>See Web-sites</a:t>
            </a:r>
          </a:p>
          <a:p>
            <a:pPr hangingPunct="1">
              <a:buFontTx/>
              <a:buNone/>
            </a:pPr>
            <a:endParaRPr lang="en-US" altLang="fr-FR" sz="2800" dirty="0" smtClean="0">
              <a:solidFill>
                <a:schemeClr val="bg2"/>
              </a:solidFill>
            </a:endParaRPr>
          </a:p>
          <a:p>
            <a:pPr hangingPunct="1">
              <a:buFontTx/>
              <a:buNone/>
            </a:pPr>
            <a:r>
              <a:rPr lang="en-US" altLang="fr-FR" sz="2800" b="1" dirty="0" smtClean="0"/>
              <a:t>Conferences</a:t>
            </a:r>
          </a:p>
          <a:p>
            <a:pPr hangingPunct="1">
              <a:buFontTx/>
              <a:buNone/>
            </a:pPr>
            <a:r>
              <a:rPr lang="en-US" altLang="fr-FR" sz="2800" b="0" dirty="0" smtClean="0"/>
              <a:t>Zone Meetings</a:t>
            </a:r>
          </a:p>
          <a:p>
            <a:pPr hangingPunct="1">
              <a:buFontTx/>
              <a:buNone/>
            </a:pPr>
            <a:r>
              <a:rPr lang="en-US" altLang="fr-FR" sz="2800" b="0" dirty="0" smtClean="0"/>
              <a:t>D</a:t>
            </a:r>
            <a:r>
              <a:rPr lang="en-US" altLang="fr-FR" sz="2800" b="0" dirty="0" smtClean="0">
                <a:solidFill>
                  <a:schemeClr val="bg2"/>
                </a:solidFill>
              </a:rPr>
              <a:t>i</a:t>
            </a:r>
            <a:r>
              <a:rPr lang="en-US" altLang="fr-FR" sz="2800" dirty="0" smtClean="0">
                <a:solidFill>
                  <a:schemeClr val="bg2"/>
                </a:solidFill>
              </a:rPr>
              <a:t>strict (4)</a:t>
            </a:r>
          </a:p>
          <a:p>
            <a:pPr hangingPunct="1">
              <a:buFontTx/>
              <a:buNone/>
            </a:pPr>
            <a:r>
              <a:rPr lang="en-US" altLang="fr-FR" sz="2800" dirty="0" smtClean="0">
                <a:solidFill>
                  <a:schemeClr val="bg2"/>
                </a:solidFill>
              </a:rPr>
              <a:t>International 	Convention (July)</a:t>
            </a:r>
          </a:p>
          <a:p>
            <a:pPr lvl="1" eaLnBrk="1" hangingPunct="1">
              <a:buFontTx/>
              <a:buNone/>
            </a:pPr>
            <a:endParaRPr lang="en-US" b="1" dirty="0" smtClean="0">
              <a:solidFill>
                <a:schemeClr val="bg2"/>
              </a:solidFill>
            </a:endParaRPr>
          </a:p>
          <a:p>
            <a:pPr lvl="1" eaLnBrk="1" hangingPunct="1">
              <a:buFontTx/>
              <a:buChar char="o"/>
            </a:pPr>
            <a:endParaRPr lang="en-US" b="1" dirty="0" smtClean="0"/>
          </a:p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1" eaLnBrk="1" hangingPunct="1">
              <a:buFontTx/>
              <a:buNone/>
            </a:pPr>
            <a:r>
              <a:rPr lang="en-US" b="1" dirty="0" smtClean="0"/>
              <a:t>NOTE:</a:t>
            </a:r>
            <a:r>
              <a:rPr lang="en-US" b="1" baseline="0" dirty="0" smtClean="0"/>
              <a:t>  </a:t>
            </a:r>
            <a:r>
              <a:rPr lang="en-US" b="0" baseline="0" dirty="0" smtClean="0"/>
              <a:t> The </a:t>
            </a:r>
            <a:r>
              <a:rPr lang="en-US" b="0" baseline="0" dirty="0" err="1" smtClean="0"/>
              <a:t>lt</a:t>
            </a:r>
            <a:r>
              <a:rPr lang="en-US" b="0" baseline="0" dirty="0" smtClean="0"/>
              <a:t> Gov  is to assist the Clubs in the Zone and to help them </a:t>
            </a:r>
            <a:r>
              <a:rPr lang="en-US" b="0" baseline="0" dirty="0" err="1" smtClean="0"/>
              <a:t>suscced</a:t>
            </a:r>
            <a:r>
              <a:rPr lang="en-US" b="0" baseline="0" dirty="0" smtClean="0"/>
              <a:t>.  The Lt. Gov will have official </a:t>
            </a:r>
            <a:r>
              <a:rPr lang="en-US" b="0" baseline="0" dirty="0" err="1" smtClean="0"/>
              <a:t>contac</a:t>
            </a:r>
            <a:r>
              <a:rPr lang="en-US" b="0" baseline="0" dirty="0" smtClean="0"/>
              <a:t> with the Club through:  </a:t>
            </a:r>
          </a:p>
          <a:p>
            <a:pPr lvl="1" eaLnBrk="1" hangingPunct="1">
              <a:buFontTx/>
              <a:buAutoNum type="alphaLcPeriod"/>
            </a:pPr>
            <a:r>
              <a:rPr lang="en-US" b="0" baseline="0" dirty="0" smtClean="0"/>
              <a:t>Installation of incoming officers</a:t>
            </a:r>
          </a:p>
          <a:p>
            <a:pPr lvl="1" eaLnBrk="1" hangingPunct="1">
              <a:buFontTx/>
              <a:buAutoNum type="alphaLcPeriod"/>
            </a:pPr>
            <a:r>
              <a:rPr lang="en-US" b="0" baseline="0" dirty="0" smtClean="0"/>
              <a:t>Monitoring the Honor Club Tracking Form</a:t>
            </a:r>
          </a:p>
          <a:p>
            <a:pPr lvl="1" eaLnBrk="1" hangingPunct="1">
              <a:buFontTx/>
              <a:buAutoNum type="alphaLcPeriod"/>
            </a:pPr>
            <a:r>
              <a:rPr lang="en-US" b="0" baseline="0" dirty="0" smtClean="0"/>
              <a:t>Four quarterly Zone meetings, or what is asked of their District.  </a:t>
            </a:r>
          </a:p>
          <a:p>
            <a:pPr lvl="1" eaLnBrk="1" hangingPunct="1">
              <a:buFontTx/>
              <a:buAutoNum type="alphaLcPeriod"/>
            </a:pPr>
            <a:r>
              <a:rPr lang="en-US" b="0" baseline="0" dirty="0" smtClean="0"/>
              <a:t>A Mid-year club visitation. </a:t>
            </a:r>
            <a:endParaRPr lang="en-US" b="1" dirty="0" smtClean="0"/>
          </a:p>
          <a:p>
            <a:pPr lvl="1" eaLnBrk="1" hangingPunct="1">
              <a:buFontTx/>
              <a:buNone/>
            </a:pPr>
            <a:endParaRPr lang="en-US" b="1" dirty="0" smtClean="0"/>
          </a:p>
          <a:p>
            <a:pPr lvl="1" eaLnBrk="1" hangingPunct="1">
              <a:buFontTx/>
              <a:buNone/>
            </a:pPr>
            <a:r>
              <a:rPr lang="en-US" b="1" dirty="0" smtClean="0"/>
              <a:t>District Committee:   </a:t>
            </a:r>
            <a:r>
              <a:rPr lang="en-US" b="1" dirty="0" smtClean="0">
                <a:solidFill>
                  <a:srgbClr val="FFFF00"/>
                </a:solidFill>
              </a:rPr>
              <a:t>ASK:  </a:t>
            </a:r>
            <a:r>
              <a:rPr lang="en-US" b="0" dirty="0" smtClean="0"/>
              <a:t>What help can the District</a:t>
            </a:r>
            <a:r>
              <a:rPr lang="en-US" b="0" baseline="0" dirty="0" smtClean="0"/>
              <a:t> Committees give to y</a:t>
            </a:r>
            <a:r>
              <a:rPr lang="en-US" b="0" dirty="0" smtClean="0"/>
              <a:t>our club?</a:t>
            </a:r>
          </a:p>
          <a:p>
            <a:pPr lvl="1" eaLnBrk="1" hangingPunct="1">
              <a:buFontTx/>
              <a:buNone/>
            </a:pPr>
            <a:endParaRPr lang="en-US" b="0" dirty="0" smtClean="0"/>
          </a:p>
          <a:p>
            <a:pPr lvl="1" eaLnBrk="1" hangingPunct="1">
              <a:buFontTx/>
              <a:buNone/>
            </a:pPr>
            <a:r>
              <a:rPr lang="en-US" b="0" dirty="0" smtClean="0"/>
              <a:t>Additional Resources:</a:t>
            </a:r>
          </a:p>
          <a:p>
            <a:pPr lvl="1" eaLnBrk="1" hangingPunct="1">
              <a:buFontTx/>
              <a:buNone/>
            </a:pPr>
            <a:r>
              <a:rPr lang="en-US" b="0" dirty="0" smtClean="0"/>
              <a:t>Club</a:t>
            </a:r>
            <a:r>
              <a:rPr lang="en-US" b="0" baseline="0" dirty="0" smtClean="0"/>
              <a:t> By-Law</a:t>
            </a:r>
          </a:p>
          <a:p>
            <a:pPr lvl="1" eaLnBrk="1" hangingPunct="1">
              <a:buFontTx/>
              <a:buNone/>
            </a:pPr>
            <a:r>
              <a:rPr lang="en-US" b="0" baseline="0" dirty="0" smtClean="0"/>
              <a:t>District By-Laws</a:t>
            </a:r>
          </a:p>
          <a:p>
            <a:pPr lvl="1" eaLnBrk="1" hangingPunct="1">
              <a:buFontTx/>
              <a:buNone/>
            </a:pPr>
            <a:r>
              <a:rPr lang="en-US" b="0" baseline="0" dirty="0" smtClean="0"/>
              <a:t>New Club Building Handbook</a:t>
            </a:r>
          </a:p>
          <a:p>
            <a:pPr lvl="1" eaLnBrk="1" hangingPunct="1">
              <a:buFontTx/>
              <a:buNone/>
            </a:pPr>
            <a:r>
              <a:rPr lang="en-US" b="0" baseline="0" dirty="0" smtClean="0"/>
              <a:t>Videos and audio types</a:t>
            </a:r>
          </a:p>
          <a:p>
            <a:pPr lvl="1" eaLnBrk="1" hangingPunct="1">
              <a:buFontTx/>
              <a:buNone/>
            </a:pPr>
            <a:r>
              <a:rPr lang="en-US" b="0" baseline="0" dirty="0" smtClean="0"/>
              <a:t>Skills Development Modules</a:t>
            </a:r>
          </a:p>
          <a:p>
            <a:pPr lvl="1" eaLnBrk="1" hangingPunct="1">
              <a:buFontTx/>
              <a:buNone/>
            </a:pPr>
            <a:r>
              <a:rPr lang="en-US" b="0" baseline="0" dirty="0" smtClean="0"/>
              <a:t>Optimist International Web Page</a:t>
            </a:r>
          </a:p>
          <a:p>
            <a:pPr lvl="1" eaLnBrk="1" hangingPunct="1">
              <a:buFontTx/>
              <a:buNone/>
            </a:pPr>
            <a:endParaRPr lang="en-US" b="1" dirty="0" smtClean="0"/>
          </a:p>
          <a:p>
            <a:pPr lvl="1" eaLnBrk="1" hangingPunct="1">
              <a:buFontTx/>
              <a:buNone/>
            </a:pPr>
            <a:r>
              <a:rPr lang="en-US" b="1" dirty="0" smtClean="0"/>
              <a:t>Websites:   </a:t>
            </a:r>
            <a:r>
              <a:rPr lang="en-US" b="0" dirty="0" smtClean="0"/>
              <a:t>Also if looking</a:t>
            </a:r>
            <a:r>
              <a:rPr lang="en-US" b="0" baseline="0" dirty="0" smtClean="0"/>
              <a:t> for ideas of other clubs, search out other optimist clubs Websites or other District websites.</a:t>
            </a:r>
            <a:endParaRPr lang="en-US"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Fund may also pay for members</a:t>
            </a:r>
            <a:r>
              <a:rPr lang="en-US" baseline="0" dirty="0" smtClean="0"/>
              <a:t> attendance at District meetings as it can be considered “educational”.  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</a:t>
            </a:r>
            <a:r>
              <a:rPr lang="en-US" baseline="0" dirty="0" smtClean="0"/>
              <a:t> Guidelines are at:</a:t>
            </a:r>
          </a:p>
          <a:p>
            <a:endParaRPr lang="en-US" baseline="0" dirty="0" smtClean="0"/>
          </a:p>
          <a:p>
            <a:r>
              <a:rPr lang="en-US" baseline="0" dirty="0" smtClean="0"/>
              <a:t>www.Optimist.org</a:t>
            </a:r>
          </a:p>
          <a:p>
            <a:r>
              <a:rPr lang="en-US" baseline="0" dirty="0" smtClean="0"/>
              <a:t>Member Resources</a:t>
            </a:r>
          </a:p>
          <a:p>
            <a:r>
              <a:rPr lang="en-US" baseline="0" dirty="0" smtClean="0"/>
              <a:t>Forms, Documents &amp; Publications</a:t>
            </a:r>
          </a:p>
          <a:p>
            <a:r>
              <a:rPr lang="en-US" baseline="0" dirty="0" smtClean="0"/>
              <a:t>Documents</a:t>
            </a:r>
          </a:p>
          <a:p>
            <a:r>
              <a:rPr lang="en-US" baseline="0" dirty="0" smtClean="0"/>
              <a:t>Club Documents</a:t>
            </a:r>
          </a:p>
          <a:p>
            <a:r>
              <a:rPr lang="en-US" baseline="0" dirty="0" smtClean="0"/>
              <a:t>Club Budget and Finances</a:t>
            </a:r>
          </a:p>
          <a:p>
            <a:r>
              <a:rPr lang="en-US" baseline="0" dirty="0" smtClean="0"/>
              <a:t>Page 4 Model Club Budget</a:t>
            </a:r>
          </a:p>
          <a:p>
            <a:r>
              <a:rPr lang="en-US" baseline="0" dirty="0" smtClean="0"/>
              <a:t>Page 5 Disbursements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35866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df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214991" y="223956"/>
            <a:ext cx="8720868" cy="638307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imis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OI.jpg"/>
          <p:cNvPicPr>
            <a:picLocks noChangeAspect="1"/>
          </p:cNvPicPr>
          <p:nvPr/>
        </p:nvPicPr>
        <p:blipFill>
          <a:blip r:embed="rId3" cstate="print">
            <a:extLst/>
          </a:blip>
          <a:srcRect t="670" b="670"/>
          <a:stretch>
            <a:fillRect/>
          </a:stretch>
        </p:blipFill>
        <p:spPr>
          <a:xfrm>
            <a:off x="0" y="0"/>
            <a:ext cx="9144000" cy="604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 rot="20573189">
            <a:off x="7723163" y="2541120"/>
            <a:ext cx="755797" cy="414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2500"/>
              </a:lnSpc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3" name="Shape 113"/>
          <p:cNvSpPr/>
          <p:nvPr/>
        </p:nvSpPr>
        <p:spPr>
          <a:xfrm>
            <a:off x="895524" y="893496"/>
            <a:ext cx="7685768" cy="3221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ts val="6100"/>
              </a:lnSpc>
              <a:defRPr sz="60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6600" dirty="0" smtClean="0"/>
              <a:t>Club </a:t>
            </a:r>
            <a:r>
              <a:rPr lang="en-US" sz="6600" dirty="0" smtClean="0"/>
              <a:t>Presidents-Elect</a:t>
            </a:r>
            <a:endParaRPr lang="en-US" sz="6600" dirty="0" smtClean="0"/>
          </a:p>
          <a:p>
            <a:endParaRPr lang="en-US" sz="6600" dirty="0" smtClean="0"/>
          </a:p>
          <a:p>
            <a:pPr algn="ctr"/>
            <a:r>
              <a:rPr lang="en-US" sz="6600" dirty="0" smtClean="0"/>
              <a:t>Resources for Success</a:t>
            </a:r>
          </a:p>
          <a:p>
            <a:endParaRPr lang="en-US" sz="5400" dirty="0" smtClean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Budget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o"/>
            </a:pPr>
            <a:r>
              <a:rPr lang="en-US" altLang="fr-FR" dirty="0" smtClean="0"/>
              <a:t>Created during Summer for upcoming year (Oct. 1- Sept. 30)</a:t>
            </a:r>
          </a:p>
          <a:p>
            <a:pPr eaLnBrk="1" hangingPunct="1">
              <a:buFontTx/>
              <a:buChar char="o"/>
            </a:pPr>
            <a:endParaRPr lang="en-US" altLang="fr-FR" dirty="0" smtClean="0"/>
          </a:p>
          <a:p>
            <a:pPr eaLnBrk="1" hangingPunct="1">
              <a:buFontTx/>
              <a:buChar char="o"/>
            </a:pPr>
            <a:r>
              <a:rPr lang="en-US" altLang="fr-FR" dirty="0" smtClean="0"/>
              <a:t>By Club Finance Committee including Secretary/Treasurer Designate and President Elect</a:t>
            </a:r>
          </a:p>
          <a:p>
            <a:pPr eaLnBrk="1" hangingPunct="1">
              <a:buFontTx/>
              <a:buChar char="o"/>
            </a:pPr>
            <a:endParaRPr lang="en-US" altLang="fr-FR" dirty="0" smtClean="0"/>
          </a:p>
          <a:p>
            <a:pPr eaLnBrk="1" hangingPunct="1">
              <a:buFontTx/>
              <a:buChar char="o"/>
            </a:pPr>
            <a:r>
              <a:rPr lang="en-US" altLang="fr-FR" dirty="0" smtClean="0"/>
              <a:t>Budget Guides available on </a:t>
            </a:r>
            <a:r>
              <a:rPr lang="en-US" altLang="fr-FR" dirty="0" smtClean="0"/>
              <a:t>optimist.org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Incorporation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o"/>
            </a:pPr>
            <a:r>
              <a:rPr lang="en-US" altLang="fr-FR" dirty="0" smtClean="0"/>
              <a:t>Autonomous not-for-profit youth service organization - Incorporation in U.S. usually under 501(C)(4)</a:t>
            </a:r>
          </a:p>
          <a:p>
            <a:pPr eaLnBrk="1" hangingPunct="1">
              <a:buFontTx/>
              <a:buChar char="o"/>
            </a:pPr>
            <a:endParaRPr lang="en-US" altLang="fr-FR" dirty="0" smtClean="0"/>
          </a:p>
          <a:p>
            <a:pPr eaLnBrk="1" hangingPunct="1">
              <a:buFontTx/>
              <a:buChar char="o"/>
            </a:pPr>
            <a:r>
              <a:rPr lang="en-US" altLang="fr-FR" dirty="0" smtClean="0"/>
              <a:t>Dues may be a business expense but not a “charitable contributions”</a:t>
            </a:r>
          </a:p>
          <a:p>
            <a:pPr eaLnBrk="1" hangingPunct="1">
              <a:buFontTx/>
              <a:buChar char="o"/>
            </a:pPr>
            <a:endParaRPr lang="en-US" altLang="fr-FR" dirty="0" smtClean="0"/>
          </a:p>
          <a:p>
            <a:pPr eaLnBrk="1" hangingPunct="1">
              <a:buFontTx/>
              <a:buChar char="o"/>
            </a:pPr>
            <a:r>
              <a:rPr lang="en-US" altLang="fr-FR" dirty="0" smtClean="0"/>
              <a:t>501(C)(3) is a Foundation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OI Foundation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o"/>
            </a:pPr>
            <a:r>
              <a:rPr lang="en-US" altLang="fr-FR" dirty="0" smtClean="0"/>
              <a:t>OIF – U.S. Foundation</a:t>
            </a:r>
          </a:p>
          <a:p>
            <a:pPr eaLnBrk="1" hangingPunct="1">
              <a:buNone/>
            </a:pPr>
            <a:endParaRPr lang="en-US" altLang="fr-FR" dirty="0" smtClean="0"/>
          </a:p>
          <a:p>
            <a:pPr eaLnBrk="1" hangingPunct="1">
              <a:buFontTx/>
              <a:buChar char="o"/>
            </a:pPr>
            <a:r>
              <a:rPr lang="en-US" altLang="fr-FR" dirty="0" smtClean="0"/>
              <a:t>CCOF – Canadian Foundation</a:t>
            </a:r>
          </a:p>
          <a:p>
            <a:pPr eaLnBrk="1" hangingPunct="1">
              <a:buFontTx/>
              <a:buChar char="o"/>
            </a:pPr>
            <a:endParaRPr lang="en-US" altLang="fr-FR" dirty="0" smtClean="0"/>
          </a:p>
          <a:p>
            <a:pPr eaLnBrk="1" hangingPunct="1">
              <a:buFontTx/>
              <a:buChar char="o"/>
            </a:pPr>
            <a:r>
              <a:rPr lang="en-US" altLang="fr-FR" dirty="0" smtClean="0"/>
              <a:t>Donations to support Youth Work</a:t>
            </a:r>
          </a:p>
          <a:p>
            <a:pPr eaLnBrk="1" hangingPunct="1">
              <a:buFontTx/>
              <a:buChar char="o"/>
            </a:pPr>
            <a:endParaRPr lang="en-US" altLang="fr-FR" dirty="0" smtClean="0"/>
          </a:p>
          <a:p>
            <a:pPr eaLnBrk="1" hangingPunct="1">
              <a:buFontTx/>
              <a:buChar char="o"/>
            </a:pPr>
            <a:r>
              <a:rPr lang="en-US" altLang="fr-FR" dirty="0" smtClean="0"/>
              <a:t>oifoundation.org / ccof-foec.org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Fundraising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altLang="fr-FR" dirty="0" smtClean="0"/>
              <a:t>Best Fund Raisers are:</a:t>
            </a:r>
          </a:p>
          <a:p>
            <a:pPr lvl="1" eaLnBrk="1" hangingPunct="1">
              <a:buFontTx/>
              <a:buChar char="o"/>
            </a:pPr>
            <a:r>
              <a:rPr lang="en-US" altLang="fr-FR" dirty="0" smtClean="0"/>
              <a:t>High Income</a:t>
            </a:r>
          </a:p>
          <a:p>
            <a:pPr lvl="1" eaLnBrk="1" hangingPunct="1">
              <a:buFontTx/>
              <a:buChar char="o"/>
            </a:pPr>
            <a:r>
              <a:rPr lang="en-US" altLang="fr-FR" dirty="0" smtClean="0"/>
              <a:t>Low Investment</a:t>
            </a:r>
          </a:p>
          <a:p>
            <a:pPr lvl="1" eaLnBrk="1" hangingPunct="1">
              <a:buFontTx/>
              <a:buChar char="o"/>
            </a:pPr>
            <a:r>
              <a:rPr lang="en-US" altLang="fr-FR" dirty="0" smtClean="0"/>
              <a:t>Minimal Risk</a:t>
            </a:r>
          </a:p>
          <a:p>
            <a:pPr lvl="1" eaLnBrk="1" hangingPunct="1">
              <a:buFontTx/>
              <a:buChar char="o"/>
            </a:pPr>
            <a:r>
              <a:rPr lang="en-US" altLang="fr-FR" dirty="0" smtClean="0"/>
              <a:t>Build Member Morale</a:t>
            </a:r>
          </a:p>
          <a:p>
            <a:pPr lvl="1" eaLnBrk="1" hangingPunct="1">
              <a:buFontTx/>
              <a:buChar char="o"/>
            </a:pPr>
            <a:r>
              <a:rPr lang="en-US" altLang="fr-FR" dirty="0" smtClean="0"/>
              <a:t>Maximize Club Name Recognition</a:t>
            </a:r>
          </a:p>
          <a:p>
            <a:pPr lvl="1" eaLnBrk="1" hangingPunct="1">
              <a:buNone/>
            </a:pPr>
            <a:endParaRPr lang="en-US" altLang="fr-FR" dirty="0" smtClean="0"/>
          </a:p>
          <a:p>
            <a:pPr lvl="1" eaLnBrk="1" hangingPunct="1">
              <a:buNone/>
            </a:pPr>
            <a:r>
              <a:rPr lang="en-US" altLang="fr-FR" dirty="0" smtClean="0"/>
              <a:t>Fund-Raising Projects – See </a:t>
            </a:r>
            <a:r>
              <a:rPr lang="en-US" altLang="fr-FR" dirty="0" smtClean="0">
                <a:hlinkClick r:id="rId3"/>
              </a:rPr>
              <a:t>www.optimist.org</a:t>
            </a:r>
            <a:r>
              <a:rPr lang="en-US" altLang="fr-FR" dirty="0" smtClean="0"/>
              <a:t> </a:t>
            </a:r>
          </a:p>
          <a:p>
            <a:pPr lvl="1" eaLnBrk="1" hangingPunct="1">
              <a:buNone/>
            </a:pPr>
            <a:endParaRPr lang="en-US" altLang="fr-FR" dirty="0" smtClean="0"/>
          </a:p>
          <a:p>
            <a:pPr lvl="2" eaLnBrk="1" hangingPunct="1">
              <a:buNone/>
            </a:pPr>
            <a:endParaRPr lang="en-US" altLang="fr-FR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4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1666" y="203198"/>
            <a:ext cx="8712201" cy="6451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Quiz Bowl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fr-FR" dirty="0" smtClean="0"/>
          </a:p>
          <a:p>
            <a:pPr algn="ctr">
              <a:buNone/>
            </a:pPr>
            <a:r>
              <a:rPr lang="en-US" altLang="fr-FR" sz="4400" dirty="0" smtClean="0"/>
              <a:t>Who is considered the “Chief Executive Officer” of an Optimist Club?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Quiz Bowl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en-US" altLang="fr-FR" sz="4400" dirty="0" smtClean="0"/>
          </a:p>
          <a:p>
            <a:pPr algn="ctr">
              <a:buNone/>
            </a:pPr>
            <a:r>
              <a:rPr lang="en-US" altLang="fr-FR" sz="4400" dirty="0" smtClean="0"/>
              <a:t>Who sets the policy and direction for an Optimist Club?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Quiz Bowl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en-US" altLang="fr-FR" sz="4400" dirty="0" smtClean="0"/>
          </a:p>
          <a:p>
            <a:pPr algn="ctr">
              <a:buNone/>
            </a:pPr>
            <a:r>
              <a:rPr lang="en-US" altLang="fr-FR" sz="4400" dirty="0" smtClean="0"/>
              <a:t>Who raises Member’s dues to belong to an Optimist Club?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Quiz Bowl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fr-FR" dirty="0" smtClean="0"/>
          </a:p>
          <a:p>
            <a:pPr algn="ctr">
              <a:buNone/>
            </a:pPr>
            <a:r>
              <a:rPr lang="en-US" altLang="fr-FR" sz="4400" dirty="0" smtClean="0"/>
              <a:t>Who is the current President of Optimist International?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Quiz Bowl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fr-FR" dirty="0" smtClean="0"/>
          </a:p>
          <a:p>
            <a:pPr algn="ctr">
              <a:buNone/>
            </a:pPr>
            <a:r>
              <a:rPr lang="en-US" altLang="fr-FR" sz="4400" dirty="0" smtClean="0"/>
              <a:t>Which member of your Club’s Board of Directors is not elected?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32230" y="384939"/>
            <a:ext cx="7344228" cy="54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>
            <a:lvl1pPr>
              <a:defRPr sz="3600" b="1">
                <a:solidFill>
                  <a:srgbClr val="1F497D"/>
                </a:solidFill>
              </a:defRPr>
            </a:lvl1pPr>
          </a:lstStyle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Objectives of Seminar</a:t>
            </a:r>
            <a:endParaRPr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3277915" y="3376286"/>
            <a:ext cx="2616156" cy="115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18110" tIns="118110" rIns="118110" bIns="118110" anchor="ctr">
            <a:spAutoFit/>
          </a:bodyPr>
          <a:lstStyle>
            <a:lvl1pPr algn="ctr" defTabSz="1377950">
              <a:lnSpc>
                <a:spcPct val="90000"/>
              </a:lnSpc>
              <a:spcBef>
                <a:spcPts val="1300"/>
              </a:spcBef>
              <a:defRPr sz="3100">
                <a:solidFill>
                  <a:srgbClr val="FFFFFF"/>
                </a:solidFill>
              </a:defRPr>
            </a:lvl1pPr>
          </a:lstStyle>
          <a:p>
            <a:r>
              <a:t>Crucial Conversation</a:t>
            </a:r>
          </a:p>
        </p:txBody>
      </p:sp>
      <p:sp>
        <p:nvSpPr>
          <p:cNvPr id="117" name="Shape 117"/>
          <p:cNvSpPr/>
          <p:nvPr/>
        </p:nvSpPr>
        <p:spPr>
          <a:xfrm>
            <a:off x="523875" y="1904999"/>
            <a:ext cx="7044267" cy="477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eaLnBrk="1" hangingPunct="1">
              <a:buFont typeface="Courier New" pitchFamily="49" charset="0"/>
              <a:buChar char="o"/>
            </a:pPr>
            <a:r>
              <a:rPr lang="en-US" altLang="fr-FR" sz="2800" dirty="0" smtClean="0"/>
              <a:t>	</a:t>
            </a:r>
            <a:r>
              <a:rPr lang="en-US" altLang="fr-FR" sz="3200" dirty="0" smtClean="0"/>
              <a:t>Acquire a better knowledge of 	President’s role and function</a:t>
            </a:r>
          </a:p>
          <a:p>
            <a:pPr eaLnBrk="1" hangingPunct="1"/>
            <a:endParaRPr lang="en-US" altLang="fr-FR" sz="3200" dirty="0" smtClean="0"/>
          </a:p>
          <a:p>
            <a:pPr lvl="1" hangingPunct="1">
              <a:buFont typeface="Courier New" pitchFamily="49" charset="0"/>
              <a:buChar char="o"/>
            </a:pPr>
            <a:r>
              <a:rPr lang="en-US" altLang="fr-FR" sz="3200" dirty="0" smtClean="0"/>
              <a:t>Learn effective ways to lead 	volunteers, conduct meetings and 	grow your club</a:t>
            </a:r>
          </a:p>
          <a:p>
            <a:pPr>
              <a:defRPr sz="2800" b="1"/>
            </a:pPr>
            <a:endParaRPr dirty="0" smtClean="0"/>
          </a:p>
          <a:p>
            <a:pPr>
              <a:defRPr sz="2800"/>
            </a:pPr>
            <a:endParaRPr dirty="0" smtClean="0"/>
          </a:p>
          <a:p>
            <a:pPr marL="457200" indent="-457200">
              <a:buSzPct val="100000"/>
              <a:buFont typeface="Wingdings"/>
              <a:buChar char="▪"/>
              <a:defRPr sz="2800"/>
            </a:pPr>
            <a:endParaRPr lang="en-US" dirty="0" smtClean="0"/>
          </a:p>
          <a:p>
            <a:pPr marL="457200" indent="-457200">
              <a:buSzPct val="100000"/>
              <a:buFont typeface="Wingdings"/>
              <a:buChar char="▪"/>
              <a:defRPr sz="2800"/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Quiz Bowl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en-US" altLang="fr-FR" sz="4400" dirty="0" smtClean="0"/>
          </a:p>
          <a:p>
            <a:pPr algn="ctr">
              <a:buNone/>
            </a:pPr>
            <a:r>
              <a:rPr lang="en-US" altLang="fr-FR" sz="4400" dirty="0" smtClean="0"/>
              <a:t>By what date should a Club elect new Officers?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Quiz Bowl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fr-FR" dirty="0" smtClean="0"/>
          </a:p>
          <a:p>
            <a:pPr algn="ctr">
              <a:buNone/>
            </a:pPr>
            <a:r>
              <a:rPr lang="en-US" altLang="fr-FR" sz="4400" dirty="0" smtClean="0"/>
              <a:t>What is the name of the form to report the addition of new members?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Quiz Bowl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en-US" altLang="fr-FR" dirty="0" smtClean="0"/>
          </a:p>
          <a:p>
            <a:pPr algn="ctr">
              <a:buNone/>
            </a:pPr>
            <a:r>
              <a:rPr lang="en-US" altLang="fr-FR" sz="4400" dirty="0" smtClean="0"/>
              <a:t>What is the non-profit status under which most U.S. clubs are incorporated?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Quiz Bowl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fr-FR" dirty="0" smtClean="0"/>
          </a:p>
          <a:p>
            <a:pPr>
              <a:buNone/>
            </a:pPr>
            <a:endParaRPr lang="en-US" altLang="fr-FR" dirty="0" smtClean="0"/>
          </a:p>
          <a:p>
            <a:pPr algn="ctr">
              <a:buNone/>
            </a:pPr>
            <a:r>
              <a:rPr lang="en-US" altLang="fr-FR" sz="4400" dirty="0" smtClean="0"/>
              <a:t>In what city is the next Optimist International Convention?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Up Next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fr-FR" sz="4000" b="1" dirty="0" smtClean="0"/>
              <a:t>Leading Your Team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989350" y="2694481"/>
          <a:ext cx="3203575" cy="2647950"/>
        </p:xfrm>
        <a:graphic>
          <a:graphicData uri="http://schemas.openxmlformats.org/presentationml/2006/ole">
            <p:oleObj spid="_x0000_s1026" name="Clip" r:id="rId3" imgW="2924269" imgH="2192448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 rot="10800000" flipV="1">
            <a:off x="6006905" y="3475165"/>
            <a:ext cx="2461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3600" b="1" i="1" dirty="0" smtClean="0">
                <a:latin typeface="Arial" charset="0"/>
              </a:rPr>
              <a:t>BREAK</a:t>
            </a:r>
            <a:endParaRPr lang="en-US" altLang="fr-FR" sz="3600" b="1" i="1" dirty="0">
              <a:latin typeface="Arial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b="1" dirty="0" smtClean="0">
                <a:solidFill>
                  <a:schemeClr val="accent1">
                    <a:lumMod val="75000"/>
                  </a:schemeClr>
                </a:solidFill>
              </a:rPr>
              <a:t>Accepting the Challenge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0" hangingPunct="0">
              <a:buNone/>
            </a:pPr>
            <a:r>
              <a:rPr lang="en-US" altLang="fr-FR" dirty="0" smtClean="0"/>
              <a:t>Club President is the</a:t>
            </a:r>
          </a:p>
          <a:p>
            <a:pPr algn="ctr" eaLnBrk="0" hangingPunct="0">
              <a:buNone/>
            </a:pPr>
            <a:r>
              <a:rPr lang="en-US" altLang="fr-FR" b="1" dirty="0" smtClean="0"/>
              <a:t>Chief Executive Officer</a:t>
            </a:r>
          </a:p>
          <a:p>
            <a:pPr eaLnBrk="0" hangingPunct="0"/>
            <a:endParaRPr lang="en-US" altLang="fr-FR" dirty="0" smtClean="0"/>
          </a:p>
          <a:p>
            <a:pPr algn="ctr" eaLnBrk="0" hangingPunct="0">
              <a:buNone/>
            </a:pPr>
            <a:r>
              <a:rPr lang="en-US" altLang="fr-FR" dirty="0" smtClean="0"/>
              <a:t>in the “People Business” </a:t>
            </a:r>
          </a:p>
          <a:p>
            <a:pPr algn="ctr" eaLnBrk="0" hangingPunct="0">
              <a:buNone/>
            </a:pPr>
            <a:r>
              <a:rPr lang="en-US" altLang="fr-FR" dirty="0" smtClean="0"/>
              <a:t>of motivating and </a:t>
            </a:r>
          </a:p>
          <a:p>
            <a:pPr algn="ctr" eaLnBrk="0" hangingPunct="0">
              <a:buNone/>
            </a:pPr>
            <a:r>
              <a:rPr lang="en-US" altLang="fr-FR" dirty="0" smtClean="0"/>
              <a:t>managing the efforts </a:t>
            </a:r>
          </a:p>
          <a:p>
            <a:pPr algn="ctr" eaLnBrk="0" hangingPunct="0">
              <a:buNone/>
            </a:pPr>
            <a:r>
              <a:rPr lang="en-US" altLang="fr-FR" dirty="0" smtClean="0"/>
              <a:t>of volunteers.</a:t>
            </a:r>
            <a:endParaRPr lang="en-US" dirty="0" smtClean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b="1" dirty="0" smtClean="0">
                <a:solidFill>
                  <a:schemeClr val="accent1">
                    <a:lumMod val="75000"/>
                  </a:schemeClr>
                </a:solidFill>
              </a:rPr>
              <a:t>Brainstorming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o"/>
            </a:pPr>
            <a:r>
              <a:rPr lang="en-US" altLang="fr-FR" dirty="0" smtClean="0"/>
              <a:t>List the characteristics of a good leader</a:t>
            </a:r>
          </a:p>
          <a:p>
            <a:pPr eaLnBrk="1" hangingPunct="1">
              <a:buFontTx/>
              <a:buChar char="o"/>
            </a:pPr>
            <a:endParaRPr lang="en-US" altLang="fr-FR" dirty="0" smtClean="0"/>
          </a:p>
          <a:p>
            <a:pPr eaLnBrk="1" hangingPunct="1">
              <a:buFontTx/>
              <a:buChar char="o"/>
            </a:pPr>
            <a:endParaRPr lang="en-US" altLang="fr-FR" dirty="0" smtClean="0"/>
          </a:p>
          <a:p>
            <a:pPr eaLnBrk="1" hangingPunct="1">
              <a:buFontTx/>
              <a:buChar char="o"/>
            </a:pPr>
            <a:endParaRPr lang="en-US" altLang="fr-FR" dirty="0" smtClean="0"/>
          </a:p>
          <a:p>
            <a:pPr eaLnBrk="1" hangingPunct="1">
              <a:buFontTx/>
              <a:buChar char="o"/>
            </a:pPr>
            <a:r>
              <a:rPr lang="en-US" altLang="fr-FR" dirty="0" smtClean="0"/>
              <a:t>Which are most important?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Possible Answers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fr-FR" dirty="0" smtClean="0"/>
              <a:t>Commitment</a:t>
            </a:r>
          </a:p>
          <a:p>
            <a:r>
              <a:rPr lang="en-US" altLang="fr-FR" dirty="0" smtClean="0"/>
              <a:t>Friendly</a:t>
            </a:r>
          </a:p>
          <a:p>
            <a:r>
              <a:rPr lang="en-US" altLang="fr-FR" dirty="0" smtClean="0"/>
              <a:t>Optimistic</a:t>
            </a:r>
          </a:p>
          <a:p>
            <a:r>
              <a:rPr lang="en-US" altLang="fr-FR" dirty="0" smtClean="0"/>
              <a:t>Delegate</a:t>
            </a:r>
          </a:p>
          <a:p>
            <a:r>
              <a:rPr lang="en-US" altLang="fr-FR" dirty="0" smtClean="0"/>
              <a:t>Smile</a:t>
            </a:r>
          </a:p>
          <a:p>
            <a:r>
              <a:rPr lang="en-US" altLang="fr-FR" dirty="0" smtClean="0"/>
              <a:t>Promote Fellowship</a:t>
            </a:r>
            <a:endParaRPr lang="en-US" altLang="fr-FR" dirty="0" smtClean="0"/>
          </a:p>
          <a:p>
            <a:r>
              <a:rPr lang="en-US" altLang="fr-FR" dirty="0" smtClean="0"/>
              <a:t>Good </a:t>
            </a:r>
            <a:r>
              <a:rPr lang="en-US" altLang="fr-FR" dirty="0" smtClean="0"/>
              <a:t>Listener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42338" y="1617784"/>
            <a:ext cx="39389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1">
              <a:buFontTx/>
              <a:buChar char="o"/>
            </a:pPr>
            <a:r>
              <a:rPr lang="en-US" altLang="fr-FR" sz="3200" dirty="0" smtClean="0"/>
              <a:t>Tactful</a:t>
            </a:r>
          </a:p>
          <a:p>
            <a:pPr lvl="1" hangingPunct="1">
              <a:buFontTx/>
              <a:buChar char="o"/>
            </a:pPr>
            <a:r>
              <a:rPr lang="en-US" altLang="fr-FR" sz="3200" dirty="0" smtClean="0"/>
              <a:t>Appreciative</a:t>
            </a:r>
          </a:p>
          <a:p>
            <a:pPr lvl="1" hangingPunct="1">
              <a:buFontTx/>
              <a:buChar char="o"/>
            </a:pPr>
            <a:r>
              <a:rPr lang="en-US" altLang="fr-FR" sz="3200" dirty="0" smtClean="0"/>
              <a:t>Recognize effort</a:t>
            </a:r>
          </a:p>
          <a:p>
            <a:pPr lvl="1" hangingPunct="1">
              <a:buFontTx/>
              <a:buChar char="o"/>
            </a:pPr>
            <a:r>
              <a:rPr lang="en-US" altLang="fr-FR" sz="3200" dirty="0" smtClean="0"/>
              <a:t>Persistence</a:t>
            </a:r>
          </a:p>
          <a:p>
            <a:pPr lvl="1" hangingPunct="1">
              <a:buFontTx/>
              <a:buChar char="o"/>
            </a:pPr>
            <a:r>
              <a:rPr lang="en-US" altLang="fr-FR" sz="3200" dirty="0" smtClean="0"/>
              <a:t>Organized</a:t>
            </a:r>
          </a:p>
          <a:p>
            <a:pPr lvl="1" hangingPunct="1">
              <a:buFontTx/>
              <a:buChar char="o"/>
            </a:pPr>
            <a:r>
              <a:rPr lang="en-US" altLang="fr-FR" sz="3200" dirty="0" smtClean="0"/>
              <a:t>Dependable</a:t>
            </a:r>
          </a:p>
          <a:p>
            <a:pPr lvl="1" hangingPunct="1">
              <a:buFontTx/>
              <a:buChar char="o"/>
            </a:pPr>
            <a:r>
              <a:rPr lang="en-US" altLang="fr-FR" sz="3200" dirty="0" smtClean="0"/>
              <a:t>Speaking ability</a:t>
            </a:r>
          </a:p>
          <a:p>
            <a:pPr lvl="1" hangingPunct="1">
              <a:buFontTx/>
              <a:buChar char="o"/>
            </a:pPr>
            <a:r>
              <a:rPr lang="en-US" altLang="fr-FR" sz="3200" dirty="0" smtClean="0"/>
              <a:t>Caring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b="1" dirty="0" smtClean="0">
                <a:solidFill>
                  <a:schemeClr val="accent1">
                    <a:lumMod val="75000"/>
                  </a:schemeClr>
                </a:solidFill>
              </a:rPr>
              <a:t>Resources for Success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594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Who are your “Resources”?  </a:t>
            </a:r>
          </a:p>
          <a:p>
            <a:pPr>
              <a:buNone/>
            </a:pPr>
            <a:endParaRPr lang="en-US" sz="4000" dirty="0" smtClean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b="1" dirty="0" smtClean="0">
                <a:solidFill>
                  <a:schemeClr val="accent1">
                    <a:lumMod val="75000"/>
                  </a:schemeClr>
                </a:solidFill>
              </a:rPr>
              <a:t>Resources for Success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eaLnBrk="1" hangingPunct="1">
              <a:buNone/>
            </a:pPr>
            <a:r>
              <a:rPr lang="en-US" altLang="fr-FR" b="1" dirty="0" smtClean="0"/>
              <a:t>People</a:t>
            </a:r>
          </a:p>
          <a:p>
            <a:pPr lvl="1" eaLnBrk="1" hangingPunct="1">
              <a:buFontTx/>
              <a:buChar char="o"/>
            </a:pPr>
            <a:r>
              <a:rPr lang="en-US" altLang="fr-FR" dirty="0" smtClean="0">
                <a:solidFill>
                  <a:schemeClr val="bg2"/>
                </a:solidFill>
              </a:rPr>
              <a:t>Governor</a:t>
            </a:r>
          </a:p>
          <a:p>
            <a:pPr lvl="1" eaLnBrk="1" hangingPunct="1">
              <a:buFontTx/>
              <a:buChar char="o"/>
            </a:pPr>
            <a:r>
              <a:rPr lang="en-US" altLang="fr-FR" dirty="0" smtClean="0">
                <a:solidFill>
                  <a:schemeClr val="bg2"/>
                </a:solidFill>
              </a:rPr>
              <a:t>Lieutenant Governor</a:t>
            </a:r>
          </a:p>
          <a:p>
            <a:pPr lvl="1" eaLnBrk="1" hangingPunct="1">
              <a:buFontTx/>
              <a:buChar char="o"/>
            </a:pPr>
            <a:r>
              <a:rPr lang="en-US" altLang="fr-FR" dirty="0" smtClean="0">
                <a:solidFill>
                  <a:schemeClr val="bg2"/>
                </a:solidFill>
              </a:rPr>
              <a:t>District Committees</a:t>
            </a:r>
          </a:p>
          <a:p>
            <a:pPr lvl="1" eaLnBrk="1" hangingPunct="1">
              <a:buFontTx/>
              <a:buChar char="o"/>
            </a:pPr>
            <a:r>
              <a:rPr lang="en-US" altLang="fr-FR" dirty="0" smtClean="0">
                <a:solidFill>
                  <a:schemeClr val="bg2"/>
                </a:solidFill>
              </a:rPr>
              <a:t>Mentor</a:t>
            </a:r>
          </a:p>
          <a:p>
            <a:pPr eaLnBrk="1" hangingPunct="1">
              <a:buNone/>
            </a:pPr>
            <a:r>
              <a:rPr lang="en-US" altLang="fr-FR" b="1" dirty="0" smtClean="0"/>
              <a:t>Websites</a:t>
            </a:r>
          </a:p>
          <a:p>
            <a:pPr lvl="1" eaLnBrk="1" hangingPunct="1">
              <a:buFontTx/>
              <a:buChar char="o"/>
            </a:pPr>
            <a:r>
              <a:rPr lang="en-US" altLang="fr-FR" dirty="0" smtClean="0">
                <a:solidFill>
                  <a:schemeClr val="bg2"/>
                </a:solidFill>
              </a:rPr>
              <a:t>optimist.org </a:t>
            </a:r>
            <a:endParaRPr lang="en-US" altLang="fr-FR" dirty="0" smtClean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8948" y="1547447"/>
            <a:ext cx="3812344" cy="4557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en-US" altLang="fr-FR" sz="2800" b="1" dirty="0" smtClean="0"/>
              <a:t>  Publications</a:t>
            </a:r>
          </a:p>
          <a:p>
            <a:pPr marL="225425" indent="231775" hangingPunct="1">
              <a:buFontTx/>
              <a:buChar char="o"/>
            </a:pPr>
            <a:r>
              <a:rPr lang="en-US" altLang="fr-FR" sz="2800" dirty="0" smtClean="0">
                <a:solidFill>
                  <a:schemeClr val="bg2"/>
                </a:solidFill>
              </a:rPr>
              <a:t>Awards Handbook</a:t>
            </a:r>
          </a:p>
          <a:p>
            <a:pPr marL="225425" lvl="1" indent="231775" hangingPunct="1">
              <a:buFontTx/>
              <a:buChar char="o"/>
            </a:pPr>
            <a:r>
              <a:rPr lang="en-US" altLang="fr-FR" sz="2800" dirty="0" smtClean="0">
                <a:solidFill>
                  <a:schemeClr val="bg2"/>
                </a:solidFill>
              </a:rPr>
              <a:t>Bylaws</a:t>
            </a:r>
          </a:p>
          <a:p>
            <a:pPr marL="225425" lvl="1" indent="231775" hangingPunct="1">
              <a:buFontTx/>
              <a:buChar char="o"/>
            </a:pPr>
            <a:r>
              <a:rPr lang="en-US" altLang="fr-FR" sz="2800" dirty="0" smtClean="0">
                <a:solidFill>
                  <a:schemeClr val="bg2"/>
                </a:solidFill>
              </a:rPr>
              <a:t>Leadership Hotline</a:t>
            </a:r>
          </a:p>
          <a:p>
            <a:pPr marL="225425" lvl="1" indent="231775" hangingPunct="1">
              <a:buFontTx/>
              <a:buChar char="o"/>
            </a:pPr>
            <a:r>
              <a:rPr lang="en-US" altLang="fr-FR" sz="2800" dirty="0" smtClean="0">
                <a:solidFill>
                  <a:schemeClr val="bg2"/>
                </a:solidFill>
              </a:rPr>
              <a:t>Optimist Magazine</a:t>
            </a:r>
          </a:p>
          <a:p>
            <a:pPr marL="225425" lvl="1" indent="231775" hangingPunct="1">
              <a:buFontTx/>
              <a:buChar char="o"/>
            </a:pPr>
            <a:r>
              <a:rPr lang="en-US" altLang="fr-FR" sz="2800" dirty="0" smtClean="0">
                <a:solidFill>
                  <a:schemeClr val="bg2"/>
                </a:solidFill>
              </a:rPr>
              <a:t>See Web-sites</a:t>
            </a:r>
          </a:p>
          <a:p>
            <a:pPr hangingPunct="1"/>
            <a:r>
              <a:rPr lang="en-US" altLang="fr-FR" sz="2800" b="1" dirty="0" smtClean="0"/>
              <a:t>  Conferences</a:t>
            </a:r>
          </a:p>
          <a:p>
            <a:pPr marL="225425" lvl="1" indent="231775" hangingPunct="1">
              <a:buFontTx/>
              <a:buChar char="o"/>
            </a:pPr>
            <a:r>
              <a:rPr lang="en-US" altLang="fr-FR" sz="2800" dirty="0" smtClean="0">
                <a:solidFill>
                  <a:schemeClr val="bg2"/>
                </a:solidFill>
              </a:rPr>
              <a:t>District (4)</a:t>
            </a:r>
          </a:p>
          <a:p>
            <a:pPr marL="225425" lvl="1" indent="231775" hangingPunct="1">
              <a:buFontTx/>
              <a:buChar char="o"/>
            </a:pPr>
            <a:r>
              <a:rPr lang="en-US" altLang="fr-FR" sz="2800" dirty="0" smtClean="0">
                <a:solidFill>
                  <a:schemeClr val="bg2"/>
                </a:solidFill>
              </a:rPr>
              <a:t>International 	Convention (July)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fr-FR" sz="4000" b="1" dirty="0" smtClean="0">
                <a:solidFill>
                  <a:schemeClr val="accent1">
                    <a:lumMod val="75000"/>
                  </a:schemeClr>
                </a:solidFill>
              </a:rPr>
              <a:t>Governance of Optimist </a:t>
            </a:r>
            <a:br>
              <a:rPr lang="en-US" altLang="fr-FR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fr-FR" sz="4000" b="1" dirty="0" smtClean="0">
                <a:solidFill>
                  <a:schemeClr val="accent1">
                    <a:lumMod val="75000"/>
                  </a:schemeClr>
                </a:solidFill>
              </a:rPr>
              <a:t>International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o"/>
            </a:pPr>
            <a:r>
              <a:rPr lang="en-US" altLang="fr-FR" sz="2100" dirty="0" smtClean="0"/>
              <a:t>Optimist International Board &amp; President</a:t>
            </a:r>
          </a:p>
          <a:p>
            <a:pPr lvl="1" eaLnBrk="1" hangingPunct="1">
              <a:buFontTx/>
              <a:buChar char="o"/>
            </a:pPr>
            <a:r>
              <a:rPr lang="en-US" altLang="fr-FR" sz="2100" dirty="0" smtClean="0"/>
              <a:t>Staff in St. Louis &amp; Montreal</a:t>
            </a:r>
          </a:p>
          <a:p>
            <a:pPr lvl="2" eaLnBrk="1" hangingPunct="1">
              <a:buFontTx/>
              <a:buChar char="o"/>
            </a:pPr>
            <a:r>
              <a:rPr lang="en-US" altLang="fr-FR" sz="2000" dirty="0" smtClean="0"/>
              <a:t>Regional Vice Presidents</a:t>
            </a:r>
          </a:p>
          <a:p>
            <a:pPr eaLnBrk="1" hangingPunct="1">
              <a:buFontTx/>
              <a:buChar char="o"/>
            </a:pPr>
            <a:endParaRPr lang="en-US" altLang="fr-FR" sz="2100" dirty="0" smtClean="0"/>
          </a:p>
          <a:p>
            <a:pPr eaLnBrk="1" hangingPunct="1">
              <a:buFontTx/>
              <a:buChar char="o"/>
            </a:pPr>
            <a:r>
              <a:rPr lang="en-US" altLang="fr-FR" sz="2100" dirty="0" smtClean="0"/>
              <a:t>District Governor, Executive Committee &amp; Board</a:t>
            </a:r>
          </a:p>
          <a:p>
            <a:pPr lvl="1" eaLnBrk="1" hangingPunct="1">
              <a:buFontTx/>
              <a:buChar char="o"/>
            </a:pPr>
            <a:r>
              <a:rPr lang="en-US" altLang="fr-FR" sz="2100" dirty="0" smtClean="0"/>
              <a:t>Zone Lieutenant Governors</a:t>
            </a:r>
          </a:p>
          <a:p>
            <a:pPr eaLnBrk="1" hangingPunct="1">
              <a:buFontTx/>
              <a:buChar char="o"/>
            </a:pPr>
            <a:endParaRPr lang="en-US" altLang="fr-FR" sz="2100" dirty="0" smtClean="0"/>
          </a:p>
          <a:p>
            <a:pPr eaLnBrk="1" hangingPunct="1">
              <a:buFontTx/>
              <a:buChar char="o"/>
            </a:pPr>
            <a:r>
              <a:rPr lang="en-US" altLang="fr-FR" sz="2100" dirty="0" smtClean="0"/>
              <a:t>Club President &amp; Board</a:t>
            </a:r>
          </a:p>
          <a:p>
            <a:pPr marL="914400" lvl="2" indent="-457200" eaLnBrk="1" hangingPunct="1">
              <a:buFontTx/>
              <a:buChar char="o"/>
            </a:pPr>
            <a:r>
              <a:rPr lang="en-US" altLang="fr-FR" sz="2000" dirty="0" smtClean="0"/>
              <a:t>Member </a:t>
            </a:r>
            <a:r>
              <a:rPr lang="en-US" altLang="fr-FR" sz="2000" dirty="0" smtClean="0"/>
              <a:t>Volunteers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b="1" dirty="0" smtClean="0">
                <a:solidFill>
                  <a:schemeClr val="accent1">
                    <a:lumMod val="75000"/>
                  </a:schemeClr>
                </a:solidFill>
              </a:rPr>
              <a:t>Finances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o"/>
            </a:pPr>
            <a:r>
              <a:rPr lang="en-US" altLang="fr-FR" sz="2500" dirty="0" smtClean="0"/>
              <a:t>Youth Fund</a:t>
            </a:r>
          </a:p>
          <a:p>
            <a:pPr lvl="1" eaLnBrk="1" hangingPunct="1">
              <a:buFontTx/>
              <a:buChar char="o"/>
            </a:pPr>
            <a:r>
              <a:rPr lang="en-US" altLang="fr-FR" sz="2100" dirty="0" smtClean="0"/>
              <a:t>Monies raised from the community are returned to the community</a:t>
            </a:r>
          </a:p>
          <a:p>
            <a:pPr eaLnBrk="1" hangingPunct="1">
              <a:buFontTx/>
              <a:buChar char="o"/>
            </a:pPr>
            <a:endParaRPr lang="en-US" altLang="fr-FR" sz="2500" dirty="0" smtClean="0"/>
          </a:p>
          <a:p>
            <a:pPr eaLnBrk="1" hangingPunct="1">
              <a:buFontTx/>
              <a:buChar char="o"/>
            </a:pPr>
            <a:r>
              <a:rPr lang="en-US" altLang="fr-FR" sz="2500" dirty="0" smtClean="0"/>
              <a:t>General Fund</a:t>
            </a:r>
          </a:p>
          <a:p>
            <a:pPr lvl="1" eaLnBrk="1" hangingPunct="1">
              <a:buFontTx/>
              <a:buChar char="o"/>
            </a:pPr>
            <a:r>
              <a:rPr lang="en-US" altLang="fr-FR" sz="2100" dirty="0" smtClean="0"/>
              <a:t>Dues pay for internal </a:t>
            </a:r>
            <a:r>
              <a:rPr lang="en-US" altLang="fr-FR" sz="2100" dirty="0" smtClean="0"/>
              <a:t>social, </a:t>
            </a:r>
            <a:r>
              <a:rPr lang="en-US" altLang="fr-FR" sz="2100" dirty="0" smtClean="0"/>
              <a:t>and administrative costs</a:t>
            </a:r>
          </a:p>
          <a:p>
            <a:pPr eaLnBrk="1" hangingPunct="1">
              <a:buFontTx/>
              <a:buChar char="o"/>
            </a:pPr>
            <a:endParaRPr lang="en-US" altLang="fr-FR" sz="2500" dirty="0" smtClean="0"/>
          </a:p>
          <a:p>
            <a:pPr eaLnBrk="1" hangingPunct="1">
              <a:buFontTx/>
              <a:buChar char="o"/>
            </a:pPr>
            <a:r>
              <a:rPr lang="en-US" altLang="fr-FR" sz="2500" dirty="0" smtClean="0"/>
              <a:t>Fiscal year October 1 - </a:t>
            </a:r>
            <a:r>
              <a:rPr lang="en-US" altLang="fr-FR" sz="2500" dirty="0" smtClean="0"/>
              <a:t>September </a:t>
            </a:r>
            <a:r>
              <a:rPr lang="en-US" altLang="fr-FR" sz="2500" dirty="0" smtClean="0"/>
              <a:t>30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1011</Words>
  <Application>Microsoft Office PowerPoint</Application>
  <PresentationFormat>On-screen Show (4:3)</PresentationFormat>
  <Paragraphs>257</Paragraphs>
  <Slides>24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Clip</vt:lpstr>
      <vt:lpstr>Slide 1</vt:lpstr>
      <vt:lpstr>Slide 2</vt:lpstr>
      <vt:lpstr>Accepting the Challenge</vt:lpstr>
      <vt:lpstr>Brainstorming</vt:lpstr>
      <vt:lpstr>Possible Answers</vt:lpstr>
      <vt:lpstr>Resources for Success</vt:lpstr>
      <vt:lpstr>Resources for Success</vt:lpstr>
      <vt:lpstr>Governance of Optimist  International</vt:lpstr>
      <vt:lpstr>Finances</vt:lpstr>
      <vt:lpstr>Budget</vt:lpstr>
      <vt:lpstr>Incorporation</vt:lpstr>
      <vt:lpstr>OI Foundation</vt:lpstr>
      <vt:lpstr>Fundraising</vt:lpstr>
      <vt:lpstr>Slide 14</vt:lpstr>
      <vt:lpstr>Quiz Bowl</vt:lpstr>
      <vt:lpstr>Quiz Bowl</vt:lpstr>
      <vt:lpstr>Quiz Bowl</vt:lpstr>
      <vt:lpstr>Quiz Bowl</vt:lpstr>
      <vt:lpstr>Quiz Bowl</vt:lpstr>
      <vt:lpstr>Quiz Bowl</vt:lpstr>
      <vt:lpstr>Quiz Bowl</vt:lpstr>
      <vt:lpstr>Quiz Bowl</vt:lpstr>
      <vt:lpstr>Quiz Bowl</vt:lpstr>
      <vt:lpstr>Up Next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Monschein</dc:creator>
  <cp:lastModifiedBy>User</cp:lastModifiedBy>
  <cp:revision>46</cp:revision>
  <dcterms:modified xsi:type="dcterms:W3CDTF">2018-05-28T23:36:10Z</dcterms:modified>
</cp:coreProperties>
</file>