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3"/>
  </p:notesMasterIdLst>
  <p:handoutMasterIdLst>
    <p:handoutMasterId r:id="rId34"/>
  </p:handoutMasterIdLst>
  <p:sldIdLst>
    <p:sldId id="265" r:id="rId2"/>
    <p:sldId id="430" r:id="rId3"/>
    <p:sldId id="478" r:id="rId4"/>
    <p:sldId id="490" r:id="rId5"/>
    <p:sldId id="479" r:id="rId6"/>
    <p:sldId id="491" r:id="rId7"/>
    <p:sldId id="493" r:id="rId8"/>
    <p:sldId id="449" r:id="rId9"/>
    <p:sldId id="340" r:id="rId10"/>
    <p:sldId id="464" r:id="rId11"/>
    <p:sldId id="477" r:id="rId12"/>
    <p:sldId id="465" r:id="rId13"/>
    <p:sldId id="489" r:id="rId14"/>
    <p:sldId id="459" r:id="rId15"/>
    <p:sldId id="467" r:id="rId16"/>
    <p:sldId id="466" r:id="rId17"/>
    <p:sldId id="455" r:id="rId18"/>
    <p:sldId id="461" r:id="rId19"/>
    <p:sldId id="482" r:id="rId20"/>
    <p:sldId id="483" r:id="rId21"/>
    <p:sldId id="492" r:id="rId22"/>
    <p:sldId id="494" r:id="rId23"/>
    <p:sldId id="474" r:id="rId24"/>
    <p:sldId id="457" r:id="rId25"/>
    <p:sldId id="462" r:id="rId26"/>
    <p:sldId id="486" r:id="rId27"/>
    <p:sldId id="487" r:id="rId28"/>
    <p:sldId id="488" r:id="rId29"/>
    <p:sldId id="475" r:id="rId30"/>
    <p:sldId id="469" r:id="rId31"/>
    <p:sldId id="47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04"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56"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223D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3A48F7-7F06-4A62-A997-2C2460BFC352}" v="2" dt="2023-01-30T05:39:18.6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65"/>
    <p:restoredTop sz="95226" autoAdjust="0"/>
  </p:normalViewPr>
  <p:slideViewPr>
    <p:cSldViewPr snapToGrid="0" snapToObjects="1">
      <p:cViewPr varScale="1">
        <p:scale>
          <a:sx n="82" d="100"/>
          <a:sy n="82" d="100"/>
        </p:scale>
        <p:origin x="1733" y="58"/>
      </p:cViewPr>
      <p:guideLst>
        <p:guide orient="horz" pos="2904"/>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p:scale>
          <a:sx n="220" d="100"/>
          <a:sy n="220" d="100"/>
        </p:scale>
        <p:origin x="400" y="-4624"/>
      </p:cViewPr>
      <p:guideLst>
        <p:guide orient="horz" pos="2856"/>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3574937-B7B0-4049-BE8E-E5860A56311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2ABF90C-B30A-DF40-BFC7-E1E59F721B6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D4BFB7-F838-AF4E-80F7-DFC0F5D001BE}" type="datetimeFigureOut">
              <a:rPr lang="en-US" smtClean="0"/>
              <a:t>1/30/2023</a:t>
            </a:fld>
            <a:endParaRPr lang="en-US"/>
          </a:p>
        </p:txBody>
      </p:sp>
      <p:sp>
        <p:nvSpPr>
          <p:cNvPr id="4" name="Footer Placeholder 3">
            <a:extLst>
              <a:ext uri="{FF2B5EF4-FFF2-40B4-BE49-F238E27FC236}">
                <a16:creationId xmlns:a16="http://schemas.microsoft.com/office/drawing/2014/main" id="{91885843-FD2A-BE46-BD83-FE4818AC34D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F1E5177-7674-804E-A509-E6F741B1998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774B4E1-0A6F-6C41-BFE6-3EC263E15F33}" type="slidenum">
              <a:rPr lang="en-US" smtClean="0"/>
              <a:t>‹#›</a:t>
            </a:fld>
            <a:endParaRPr lang="en-US"/>
          </a:p>
        </p:txBody>
      </p:sp>
    </p:spTree>
    <p:extLst>
      <p:ext uri="{BB962C8B-B14F-4D97-AF65-F5344CB8AC3E}">
        <p14:creationId xmlns:p14="http://schemas.microsoft.com/office/powerpoint/2010/main" val="4805304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C204D7-C506-2A4A-951C-65A3FB0530AE}" type="datetimeFigureOut">
              <a:rPr lang="en-US" smtClean="0"/>
              <a:pPr/>
              <a:t>1/30/2023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A15869-6E47-904F-8A19-4B94BD8AE9A7}" type="slidenum">
              <a:rPr lang="en-US" smtClean="0"/>
              <a:pPr/>
              <a:t>‹#›</a:t>
            </a:fld>
            <a:endParaRPr lang="en-US"/>
          </a:p>
        </p:txBody>
      </p:sp>
    </p:spTree>
    <p:extLst>
      <p:ext uri="{BB962C8B-B14F-4D97-AF65-F5344CB8AC3E}">
        <p14:creationId xmlns:p14="http://schemas.microsoft.com/office/powerpoint/2010/main" val="649765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(version denotes </a:t>
            </a:r>
            <a:r>
              <a:rPr lang="en-US" dirty="0" err="1"/>
              <a:t>year.month.version.edited</a:t>
            </a:r>
            <a:r>
              <a:rPr lang="en-US" dirty="0"/>
              <a:t> this document was created by the marketing &amp; communication for the New Club Building Committee)</a:t>
            </a:r>
          </a:p>
        </p:txBody>
      </p:sp>
      <p:sp>
        <p:nvSpPr>
          <p:cNvPr id="4" name="Slide Number Placeholder 3"/>
          <p:cNvSpPr>
            <a:spLocks noGrp="1"/>
          </p:cNvSpPr>
          <p:nvPr>
            <p:ph type="sldNum" sz="quarter" idx="10"/>
          </p:nvPr>
        </p:nvSpPr>
        <p:spPr/>
        <p:txBody>
          <a:bodyPr/>
          <a:lstStyle/>
          <a:p>
            <a:fld id="{67A15869-6E47-904F-8A19-4B94BD8AE9A7}" type="slidenum">
              <a:rPr lang="en-US" smtClean="0"/>
              <a:pPr/>
              <a:t>1</a:t>
            </a:fld>
            <a:endParaRPr lang="en-US"/>
          </a:p>
        </p:txBody>
      </p:sp>
    </p:spTree>
    <p:extLst>
      <p:ext uri="{BB962C8B-B14F-4D97-AF65-F5344CB8AC3E}">
        <p14:creationId xmlns:p14="http://schemas.microsoft.com/office/powerpoint/2010/main" val="785734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Analogy = find places to build and research all then determine the best place to begin. The other locations that can be built later in the year or next year. Share the information with others. </a:t>
            </a:r>
          </a:p>
        </p:txBody>
      </p:sp>
      <p:sp>
        <p:nvSpPr>
          <p:cNvPr id="4" name="Slide Number Placeholder 3"/>
          <p:cNvSpPr>
            <a:spLocks noGrp="1"/>
          </p:cNvSpPr>
          <p:nvPr>
            <p:ph type="sldNum" sz="quarter" idx="10"/>
          </p:nvPr>
        </p:nvSpPr>
        <p:spPr/>
        <p:txBody>
          <a:bodyPr/>
          <a:lstStyle/>
          <a:p>
            <a:fld id="{67A15869-6E47-904F-8A19-4B94BD8AE9A7}" type="slidenum">
              <a:rPr lang="en-US" smtClean="0"/>
              <a:pPr/>
              <a:t>10</a:t>
            </a:fld>
            <a:endParaRPr lang="en-US"/>
          </a:p>
        </p:txBody>
      </p:sp>
    </p:spTree>
    <p:extLst>
      <p:ext uri="{BB962C8B-B14F-4D97-AF65-F5344CB8AC3E}">
        <p14:creationId xmlns:p14="http://schemas.microsoft.com/office/powerpoint/2010/main" val="548989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Assessing research is subjective but can be basic or detailed depending on the level of detail you want to gather and present to your team to decide about location, type of club and more. </a:t>
            </a:r>
          </a:p>
          <a:p>
            <a:r>
              <a:rPr lang="en-US" sz="1200" kern="1200" dirty="0">
                <a:solidFill>
                  <a:schemeClr val="tx1"/>
                </a:solidFill>
                <a:effectLst/>
                <a:latin typeface="+mn-lt"/>
                <a:ea typeface="+mn-ea"/>
                <a:cs typeface="+mn-cs"/>
              </a:rPr>
              <a:t>Note: Analysis is to help me make an educated decision to help you be successful in building the new club.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A15869-6E47-904F-8A19-4B94BD8AE9A7}" type="slidenum">
              <a:rPr lang="en-US" smtClean="0"/>
              <a:pPr/>
              <a:t>11</a:t>
            </a:fld>
            <a:endParaRPr lang="en-US"/>
          </a:p>
        </p:txBody>
      </p:sp>
    </p:spTree>
    <p:extLst>
      <p:ext uri="{BB962C8B-B14F-4D97-AF65-F5344CB8AC3E}">
        <p14:creationId xmlns:p14="http://schemas.microsoft.com/office/powerpoint/2010/main" val="3017438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A15869-6E47-904F-8A19-4B94BD8AE9A7}" type="slidenum">
              <a:rPr lang="en-US" smtClean="0"/>
              <a:pPr/>
              <a:t>12</a:t>
            </a:fld>
            <a:endParaRPr lang="en-US"/>
          </a:p>
        </p:txBody>
      </p:sp>
    </p:spTree>
    <p:extLst>
      <p:ext uri="{BB962C8B-B14F-4D97-AF65-F5344CB8AC3E}">
        <p14:creationId xmlns:p14="http://schemas.microsoft.com/office/powerpoint/2010/main" val="388360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A15869-6E47-904F-8A19-4B94BD8AE9A7}" type="slidenum">
              <a:rPr lang="en-US" smtClean="0"/>
              <a:pPr/>
              <a:t>13</a:t>
            </a:fld>
            <a:endParaRPr lang="en-US"/>
          </a:p>
        </p:txBody>
      </p:sp>
    </p:spTree>
    <p:extLst>
      <p:ext uri="{BB962C8B-B14F-4D97-AF65-F5344CB8AC3E}">
        <p14:creationId xmlns:p14="http://schemas.microsoft.com/office/powerpoint/2010/main" val="250746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A15869-6E47-904F-8A19-4B94BD8AE9A7}" type="slidenum">
              <a:rPr lang="en-US" smtClean="0"/>
              <a:pPr/>
              <a:t>14</a:t>
            </a:fld>
            <a:endParaRPr lang="en-US"/>
          </a:p>
        </p:txBody>
      </p:sp>
    </p:spTree>
    <p:extLst>
      <p:ext uri="{BB962C8B-B14F-4D97-AF65-F5344CB8AC3E}">
        <p14:creationId xmlns:p14="http://schemas.microsoft.com/office/powerpoint/2010/main" val="866009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A15869-6E47-904F-8A19-4B94BD8AE9A7}" type="slidenum">
              <a:rPr lang="en-US" smtClean="0"/>
              <a:pPr/>
              <a:t>15</a:t>
            </a:fld>
            <a:endParaRPr lang="en-US"/>
          </a:p>
        </p:txBody>
      </p:sp>
    </p:spTree>
    <p:extLst>
      <p:ext uri="{BB962C8B-B14F-4D97-AF65-F5344CB8AC3E}">
        <p14:creationId xmlns:p14="http://schemas.microsoft.com/office/powerpoint/2010/main" val="1512284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Mention all of these to help understanding. </a:t>
            </a:r>
          </a:p>
        </p:txBody>
      </p:sp>
      <p:sp>
        <p:nvSpPr>
          <p:cNvPr id="4" name="Slide Number Placeholder 3"/>
          <p:cNvSpPr>
            <a:spLocks noGrp="1"/>
          </p:cNvSpPr>
          <p:nvPr>
            <p:ph type="sldNum" sz="quarter" idx="10"/>
          </p:nvPr>
        </p:nvSpPr>
        <p:spPr/>
        <p:txBody>
          <a:bodyPr/>
          <a:lstStyle/>
          <a:p>
            <a:fld id="{67A15869-6E47-904F-8A19-4B94BD8AE9A7}" type="slidenum">
              <a:rPr lang="en-US" smtClean="0"/>
              <a:pPr/>
              <a:t>16</a:t>
            </a:fld>
            <a:endParaRPr lang="en-US"/>
          </a:p>
        </p:txBody>
      </p:sp>
    </p:spTree>
    <p:extLst>
      <p:ext uri="{BB962C8B-B14F-4D97-AF65-F5344CB8AC3E}">
        <p14:creationId xmlns:p14="http://schemas.microsoft.com/office/powerpoint/2010/main" val="2365866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A15869-6E47-904F-8A19-4B94BD8AE9A7}" type="slidenum">
              <a:rPr lang="en-US" smtClean="0"/>
              <a:pPr/>
              <a:t>17</a:t>
            </a:fld>
            <a:endParaRPr lang="en-US"/>
          </a:p>
        </p:txBody>
      </p:sp>
    </p:spTree>
    <p:extLst>
      <p:ext uri="{BB962C8B-B14F-4D97-AF65-F5344CB8AC3E}">
        <p14:creationId xmlns:p14="http://schemas.microsoft.com/office/powerpoint/2010/main" val="40591061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A15869-6E47-904F-8A19-4B94BD8AE9A7}" type="slidenum">
              <a:rPr lang="en-US" smtClean="0"/>
              <a:pPr/>
              <a:t>18</a:t>
            </a:fld>
            <a:endParaRPr lang="en-US"/>
          </a:p>
        </p:txBody>
      </p:sp>
    </p:spTree>
    <p:extLst>
      <p:ext uri="{BB962C8B-B14F-4D97-AF65-F5344CB8AC3E}">
        <p14:creationId xmlns:p14="http://schemas.microsoft.com/office/powerpoint/2010/main" val="39385003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A15869-6E47-904F-8A19-4B94BD8AE9A7}" type="slidenum">
              <a:rPr lang="en-US" smtClean="0"/>
              <a:pPr/>
              <a:t>19</a:t>
            </a:fld>
            <a:endParaRPr lang="en-US"/>
          </a:p>
        </p:txBody>
      </p:sp>
    </p:spTree>
    <p:extLst>
      <p:ext uri="{BB962C8B-B14F-4D97-AF65-F5344CB8AC3E}">
        <p14:creationId xmlns:p14="http://schemas.microsoft.com/office/powerpoint/2010/main" val="1011211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easier to travel down the road when you have a roadmap to follow…</a:t>
            </a:r>
          </a:p>
        </p:txBody>
      </p:sp>
      <p:sp>
        <p:nvSpPr>
          <p:cNvPr id="4" name="Slide Number Placeholder 3"/>
          <p:cNvSpPr>
            <a:spLocks noGrp="1"/>
          </p:cNvSpPr>
          <p:nvPr>
            <p:ph type="sldNum" sz="quarter" idx="5"/>
          </p:nvPr>
        </p:nvSpPr>
        <p:spPr/>
        <p:txBody>
          <a:bodyPr/>
          <a:lstStyle/>
          <a:p>
            <a:fld id="{67A15869-6E47-904F-8A19-4B94BD8AE9A7}" type="slidenum">
              <a:rPr lang="en-US" smtClean="0"/>
              <a:pPr/>
              <a:t>2</a:t>
            </a:fld>
            <a:endParaRPr lang="en-US"/>
          </a:p>
        </p:txBody>
      </p:sp>
    </p:spTree>
    <p:extLst>
      <p:ext uri="{BB962C8B-B14F-4D97-AF65-F5344CB8AC3E}">
        <p14:creationId xmlns:p14="http://schemas.microsoft.com/office/powerpoint/2010/main" val="11862383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A15869-6E47-904F-8A19-4B94BD8AE9A7}" type="slidenum">
              <a:rPr lang="en-US" smtClean="0"/>
              <a:pPr/>
              <a:t>20</a:t>
            </a:fld>
            <a:endParaRPr lang="en-US"/>
          </a:p>
        </p:txBody>
      </p:sp>
    </p:spTree>
    <p:extLst>
      <p:ext uri="{BB962C8B-B14F-4D97-AF65-F5344CB8AC3E}">
        <p14:creationId xmlns:p14="http://schemas.microsoft.com/office/powerpoint/2010/main" val="36418126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A15869-6E47-904F-8A19-4B94BD8AE9A7}" type="slidenum">
              <a:rPr lang="en-US" smtClean="0"/>
              <a:pPr/>
              <a:t>21</a:t>
            </a:fld>
            <a:endParaRPr lang="en-US"/>
          </a:p>
        </p:txBody>
      </p:sp>
    </p:spTree>
    <p:extLst>
      <p:ext uri="{BB962C8B-B14F-4D97-AF65-F5344CB8AC3E}">
        <p14:creationId xmlns:p14="http://schemas.microsoft.com/office/powerpoint/2010/main" val="26775460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A15869-6E47-904F-8A19-4B94BD8AE9A7}" type="slidenum">
              <a:rPr lang="en-US" smtClean="0"/>
              <a:pPr/>
              <a:t>22</a:t>
            </a:fld>
            <a:endParaRPr lang="en-US"/>
          </a:p>
        </p:txBody>
      </p:sp>
    </p:spTree>
    <p:extLst>
      <p:ext uri="{BB962C8B-B14F-4D97-AF65-F5344CB8AC3E}">
        <p14:creationId xmlns:p14="http://schemas.microsoft.com/office/powerpoint/2010/main" val="26124792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A15869-6E47-904F-8A19-4B94BD8AE9A7}" type="slidenum">
              <a:rPr lang="en-US" smtClean="0"/>
              <a:pPr/>
              <a:t>23</a:t>
            </a:fld>
            <a:endParaRPr lang="en-US"/>
          </a:p>
        </p:txBody>
      </p:sp>
    </p:spTree>
    <p:extLst>
      <p:ext uri="{BB962C8B-B14F-4D97-AF65-F5344CB8AC3E}">
        <p14:creationId xmlns:p14="http://schemas.microsoft.com/office/powerpoint/2010/main" val="14589672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A15869-6E47-904F-8A19-4B94BD8AE9A7}" type="slidenum">
              <a:rPr lang="en-US" smtClean="0"/>
              <a:pPr/>
              <a:t>24</a:t>
            </a:fld>
            <a:endParaRPr lang="en-US"/>
          </a:p>
        </p:txBody>
      </p:sp>
    </p:spTree>
    <p:extLst>
      <p:ext uri="{BB962C8B-B14F-4D97-AF65-F5344CB8AC3E}">
        <p14:creationId xmlns:p14="http://schemas.microsoft.com/office/powerpoint/2010/main" val="35971713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A15869-6E47-904F-8A19-4B94BD8AE9A7}" type="slidenum">
              <a:rPr lang="en-US" smtClean="0"/>
              <a:pPr/>
              <a:t>25</a:t>
            </a:fld>
            <a:endParaRPr lang="en-US"/>
          </a:p>
        </p:txBody>
      </p:sp>
    </p:spTree>
    <p:extLst>
      <p:ext uri="{BB962C8B-B14F-4D97-AF65-F5344CB8AC3E}">
        <p14:creationId xmlns:p14="http://schemas.microsoft.com/office/powerpoint/2010/main" val="2886568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A15869-6E47-904F-8A19-4B94BD8AE9A7}" type="slidenum">
              <a:rPr lang="en-US" smtClean="0"/>
              <a:pPr/>
              <a:t>26</a:t>
            </a:fld>
            <a:endParaRPr lang="en-US"/>
          </a:p>
        </p:txBody>
      </p:sp>
    </p:spTree>
    <p:extLst>
      <p:ext uri="{BB962C8B-B14F-4D97-AF65-F5344CB8AC3E}">
        <p14:creationId xmlns:p14="http://schemas.microsoft.com/office/powerpoint/2010/main" val="28713127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A15869-6E47-904F-8A19-4B94BD8AE9A7}" type="slidenum">
              <a:rPr lang="en-US" smtClean="0"/>
              <a:pPr/>
              <a:t>27</a:t>
            </a:fld>
            <a:endParaRPr lang="en-US"/>
          </a:p>
        </p:txBody>
      </p:sp>
    </p:spTree>
    <p:extLst>
      <p:ext uri="{BB962C8B-B14F-4D97-AF65-F5344CB8AC3E}">
        <p14:creationId xmlns:p14="http://schemas.microsoft.com/office/powerpoint/2010/main" val="4174768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A15869-6E47-904F-8A19-4B94BD8AE9A7}" type="slidenum">
              <a:rPr lang="en-US" smtClean="0"/>
              <a:pPr/>
              <a:t>28</a:t>
            </a:fld>
            <a:endParaRPr lang="en-US"/>
          </a:p>
        </p:txBody>
      </p:sp>
    </p:spTree>
    <p:extLst>
      <p:ext uri="{BB962C8B-B14F-4D97-AF65-F5344CB8AC3E}">
        <p14:creationId xmlns:p14="http://schemas.microsoft.com/office/powerpoint/2010/main" val="18868400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A15869-6E47-904F-8A19-4B94BD8AE9A7}" type="slidenum">
              <a:rPr lang="en-US" smtClean="0"/>
              <a:pPr/>
              <a:t>29</a:t>
            </a:fld>
            <a:endParaRPr lang="en-US"/>
          </a:p>
        </p:txBody>
      </p:sp>
    </p:spTree>
    <p:extLst>
      <p:ext uri="{BB962C8B-B14F-4D97-AF65-F5344CB8AC3E}">
        <p14:creationId xmlns:p14="http://schemas.microsoft.com/office/powerpoint/2010/main" val="2839897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A15869-6E47-904F-8A19-4B94BD8AE9A7}" type="slidenum">
              <a:rPr lang="en-US" smtClean="0"/>
              <a:pPr/>
              <a:t>3</a:t>
            </a:fld>
            <a:endParaRPr lang="en-US"/>
          </a:p>
        </p:txBody>
      </p:sp>
    </p:spTree>
    <p:extLst>
      <p:ext uri="{BB962C8B-B14F-4D97-AF65-F5344CB8AC3E}">
        <p14:creationId xmlns:p14="http://schemas.microsoft.com/office/powerpoint/2010/main" val="26315814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A15869-6E47-904F-8A19-4B94BD8AE9A7}" type="slidenum">
              <a:rPr lang="en-US" smtClean="0"/>
              <a:pPr/>
              <a:t>30</a:t>
            </a:fld>
            <a:endParaRPr lang="en-US"/>
          </a:p>
        </p:txBody>
      </p:sp>
    </p:spTree>
    <p:extLst>
      <p:ext uri="{BB962C8B-B14F-4D97-AF65-F5344CB8AC3E}">
        <p14:creationId xmlns:p14="http://schemas.microsoft.com/office/powerpoint/2010/main" val="13304099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A15869-6E47-904F-8A19-4B94BD8AE9A7}" type="slidenum">
              <a:rPr lang="en-US" smtClean="0"/>
              <a:pPr/>
              <a:t>31</a:t>
            </a:fld>
            <a:endParaRPr lang="en-US"/>
          </a:p>
        </p:txBody>
      </p:sp>
    </p:spTree>
    <p:extLst>
      <p:ext uri="{BB962C8B-B14F-4D97-AF65-F5344CB8AC3E}">
        <p14:creationId xmlns:p14="http://schemas.microsoft.com/office/powerpoint/2010/main" val="2784942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effectLst/>
                <a:latin typeface="Calibri" panose="020F0502020204030204" pitchFamily="34" charset="0"/>
              </a:rPr>
              <a:t>Traditional Club </a:t>
            </a:r>
            <a:r>
              <a:rPr lang="en-US" sz="1800" dirty="0">
                <a:effectLst/>
                <a:latin typeface="Calibri" panose="020F0502020204030204" pitchFamily="34" charset="0"/>
              </a:rPr>
              <a:t>– A traditional Optimist Club conducts a number of exciting, youth-oriented events and fund raisers each year. The Club meets on a regular basis at a fixed location. </a:t>
            </a:r>
            <a:endParaRPr lang="en-US" sz="2800" dirty="0">
              <a:effectLst/>
            </a:endParaRPr>
          </a:p>
          <a:p>
            <a:r>
              <a:rPr lang="en-US" sz="1800" b="1" dirty="0">
                <a:effectLst/>
                <a:latin typeface="Calibri" panose="020F0502020204030204" pitchFamily="34" charset="0"/>
              </a:rPr>
              <a:t>Sports Club </a:t>
            </a:r>
            <a:r>
              <a:rPr lang="en-US" sz="1800" dirty="0">
                <a:effectLst/>
                <a:latin typeface="Calibri" panose="020F0502020204030204" pitchFamily="34" charset="0"/>
              </a:rPr>
              <a:t>– A Sports Club is built with the primary goal to serve youth through athletics. </a:t>
            </a:r>
            <a:endParaRPr lang="en-US" sz="2800" dirty="0">
              <a:effectLst/>
            </a:endParaRPr>
          </a:p>
          <a:p>
            <a:r>
              <a:rPr lang="en-US" sz="1800" b="1" dirty="0">
                <a:effectLst/>
                <a:latin typeface="Calibri" panose="020F0502020204030204" pitchFamily="34" charset="0"/>
              </a:rPr>
              <a:t>College Club </a:t>
            </a:r>
            <a:r>
              <a:rPr lang="en-US" sz="1800" dirty="0">
                <a:effectLst/>
                <a:latin typeface="Calibri" panose="020F0502020204030204" pitchFamily="34" charset="0"/>
              </a:rPr>
              <a:t>- A College Club is built around a college or university and is primarily made up of college students interested in service, leadership and professional development. A special dues and fees structure applies. </a:t>
            </a:r>
            <a:endParaRPr lang="en-US" sz="1800" b="1" dirty="0">
              <a:effectLst/>
              <a:latin typeface="Calibri" panose="020F0502020204030204" pitchFamily="34" charset="0"/>
            </a:endParaRPr>
          </a:p>
          <a:p>
            <a:r>
              <a:rPr lang="en-US" sz="1800" b="1" dirty="0">
                <a:effectLst/>
                <a:latin typeface="Calibri" panose="020F0502020204030204" pitchFamily="34" charset="0"/>
              </a:rPr>
              <a:t>Special Needs/Adults with Exceptionalities Club</a:t>
            </a:r>
            <a:r>
              <a:rPr lang="en-US" sz="1800" dirty="0">
                <a:effectLst/>
                <a:latin typeface="Calibri" panose="020F0502020204030204" pitchFamily="34" charset="0"/>
              </a:rPr>
              <a:t>-The membership for this type of Club focuses on the segment of society that has intellectual or developmental disabilities. The membership roster must be comprised of at least 50 percent of the members from this segment of the population. A special dues and fees structure applies </a:t>
            </a:r>
            <a:endParaRPr lang="en-US" dirty="0">
              <a:effectLst/>
            </a:endParaRPr>
          </a:p>
          <a:p>
            <a:r>
              <a:rPr lang="en-US" sz="1800" b="1" dirty="0">
                <a:effectLst/>
                <a:latin typeface="Calibri" panose="020F0502020204030204" pitchFamily="34" charset="0"/>
              </a:rPr>
              <a:t>Overseas Clu</a:t>
            </a:r>
            <a:r>
              <a:rPr lang="en-US" sz="1800" dirty="0">
                <a:effectLst/>
                <a:latin typeface="Calibri" panose="020F0502020204030204" pitchFamily="34" charset="0"/>
              </a:rPr>
              <a:t>bs – These clubs are much the same as a traditional Club but carry a special dues and fees structure. </a:t>
            </a:r>
            <a:endParaRPr lang="en-US" dirty="0">
              <a:effectLst/>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A15869-6E47-904F-8A19-4B94BD8AE9A7}" type="slidenum">
              <a:rPr lang="en-US" smtClean="0"/>
              <a:pPr/>
              <a:t>4</a:t>
            </a:fld>
            <a:endParaRPr lang="en-US"/>
          </a:p>
        </p:txBody>
      </p:sp>
    </p:spTree>
    <p:extLst>
      <p:ext uri="{BB962C8B-B14F-4D97-AF65-F5344CB8AC3E}">
        <p14:creationId xmlns:p14="http://schemas.microsoft.com/office/powerpoint/2010/main" val="3620401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effectLst/>
                <a:latin typeface="Calibri" panose="020F0502020204030204" pitchFamily="34" charset="0"/>
              </a:rPr>
              <a:t>Traditional Club </a:t>
            </a:r>
            <a:r>
              <a:rPr lang="en-US" sz="1800" dirty="0">
                <a:effectLst/>
                <a:latin typeface="Calibri" panose="020F0502020204030204" pitchFamily="34" charset="0"/>
              </a:rPr>
              <a:t>– A traditional Optimist Club conducts a number of exciting, youth-oriented events and fund raisers each year. The Club meets on a regular basis at a fixed location. </a:t>
            </a:r>
            <a:endParaRPr lang="en-US" sz="2800" dirty="0">
              <a:effectLst/>
            </a:endParaRPr>
          </a:p>
          <a:p>
            <a:r>
              <a:rPr lang="en-US" sz="1800" b="1" dirty="0">
                <a:effectLst/>
                <a:latin typeface="Calibri" panose="020F0502020204030204" pitchFamily="34" charset="0"/>
              </a:rPr>
              <a:t>Sports Club </a:t>
            </a:r>
            <a:r>
              <a:rPr lang="en-US" sz="1800" dirty="0">
                <a:effectLst/>
                <a:latin typeface="Calibri" panose="020F0502020204030204" pitchFamily="34" charset="0"/>
              </a:rPr>
              <a:t>– A Sports Club is built with the primary goal to serve youth through athletics. </a:t>
            </a:r>
            <a:endParaRPr lang="en-US" sz="2800" dirty="0">
              <a:effectLst/>
            </a:endParaRPr>
          </a:p>
          <a:p>
            <a:r>
              <a:rPr lang="en-US" sz="1800" b="1" dirty="0">
                <a:effectLst/>
                <a:latin typeface="Calibri" panose="020F0502020204030204" pitchFamily="34" charset="0"/>
              </a:rPr>
              <a:t>College Club </a:t>
            </a:r>
            <a:r>
              <a:rPr lang="en-US" sz="1800" dirty="0">
                <a:effectLst/>
                <a:latin typeface="Calibri" panose="020F0502020204030204" pitchFamily="34" charset="0"/>
              </a:rPr>
              <a:t>- A College Club is built around a college or university and is primarily made up of college students interested in service, leadership and professional development. A special dues and fees structure applies. </a:t>
            </a:r>
            <a:endParaRPr lang="en-US" sz="1800" b="1" dirty="0">
              <a:effectLst/>
              <a:latin typeface="Calibri" panose="020F0502020204030204" pitchFamily="34" charset="0"/>
            </a:endParaRPr>
          </a:p>
          <a:p>
            <a:r>
              <a:rPr lang="en-US" sz="1800" b="1" dirty="0">
                <a:effectLst/>
                <a:latin typeface="Calibri" panose="020F0502020204030204" pitchFamily="34" charset="0"/>
              </a:rPr>
              <a:t>Special Needs/Adults with Exceptionalities Club</a:t>
            </a:r>
            <a:r>
              <a:rPr lang="en-US" sz="1800" dirty="0">
                <a:effectLst/>
                <a:latin typeface="Calibri" panose="020F0502020204030204" pitchFamily="34" charset="0"/>
              </a:rPr>
              <a:t>-The membership for this type of Club focuses on the segment of society that has intellectual or developmental disabilities. The membership roster must be comprised of at least 50 percent of the members from this segment of the population. A special dues and fees structure applies </a:t>
            </a:r>
            <a:endParaRPr lang="en-US" dirty="0">
              <a:effectLst/>
            </a:endParaRPr>
          </a:p>
          <a:p>
            <a:r>
              <a:rPr lang="en-US" sz="1800" b="1" dirty="0">
                <a:effectLst/>
                <a:latin typeface="Calibri" panose="020F0502020204030204" pitchFamily="34" charset="0"/>
              </a:rPr>
              <a:t>Overseas Clu</a:t>
            </a:r>
            <a:r>
              <a:rPr lang="en-US" sz="1800" dirty="0">
                <a:effectLst/>
                <a:latin typeface="Calibri" panose="020F0502020204030204" pitchFamily="34" charset="0"/>
              </a:rPr>
              <a:t>bs – These clubs are much the same as a traditional Club but carry a special dues and fees structure. </a:t>
            </a:r>
            <a:endParaRPr lang="en-US" dirty="0">
              <a:effectLst/>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A15869-6E47-904F-8A19-4B94BD8AE9A7}" type="slidenum">
              <a:rPr lang="en-US" smtClean="0"/>
              <a:pPr/>
              <a:t>5</a:t>
            </a:fld>
            <a:endParaRPr lang="en-US"/>
          </a:p>
        </p:txBody>
      </p:sp>
    </p:spTree>
    <p:extLst>
      <p:ext uri="{BB962C8B-B14F-4D97-AF65-F5344CB8AC3E}">
        <p14:creationId xmlns:p14="http://schemas.microsoft.com/office/powerpoint/2010/main" val="1570982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1" dirty="0">
              <a:effectLst/>
              <a:latin typeface="Calibri" panose="020F0502020204030204" pitchFamily="34" charset="0"/>
            </a:endParaRPr>
          </a:p>
          <a:p>
            <a:r>
              <a:rPr lang="en-US" sz="1800" b="1" dirty="0">
                <a:effectLst/>
                <a:latin typeface="Calibri" panose="020F0502020204030204" pitchFamily="34" charset="0"/>
              </a:rPr>
              <a:t>Traditional Club </a:t>
            </a:r>
            <a:r>
              <a:rPr lang="en-US" sz="1800" dirty="0">
                <a:effectLst/>
                <a:latin typeface="Calibri" panose="020F0502020204030204" pitchFamily="34" charset="0"/>
              </a:rPr>
              <a:t>– A traditional Optimist Club conducts a number of exciting, youth-oriented events and fund raisers each year. The Club meets on a regular basis at a fixed location. </a:t>
            </a:r>
            <a:endParaRPr lang="en-US" sz="2800" dirty="0">
              <a:effectLst/>
            </a:endParaRPr>
          </a:p>
          <a:p>
            <a:r>
              <a:rPr lang="en-US" sz="1800" b="1" dirty="0">
                <a:effectLst/>
                <a:latin typeface="Calibri" panose="020F0502020204030204" pitchFamily="34" charset="0"/>
              </a:rPr>
              <a:t>Sports Club </a:t>
            </a:r>
            <a:r>
              <a:rPr lang="en-US" sz="1800" dirty="0">
                <a:effectLst/>
                <a:latin typeface="Calibri" panose="020F0502020204030204" pitchFamily="34" charset="0"/>
              </a:rPr>
              <a:t>– A Sports Club is built with the primary goal to serve youth through athletics. </a:t>
            </a:r>
            <a:endParaRPr lang="en-US" sz="2800" dirty="0">
              <a:effectLst/>
            </a:endParaRPr>
          </a:p>
          <a:p>
            <a:r>
              <a:rPr lang="en-US" sz="1800" b="1" dirty="0">
                <a:effectLst/>
                <a:latin typeface="Calibri" panose="020F0502020204030204" pitchFamily="34" charset="0"/>
              </a:rPr>
              <a:t>College Club </a:t>
            </a:r>
            <a:r>
              <a:rPr lang="en-US" sz="1800" dirty="0">
                <a:effectLst/>
                <a:latin typeface="Calibri" panose="020F0502020204030204" pitchFamily="34" charset="0"/>
              </a:rPr>
              <a:t>- A College Club is built around a college or university and is primarily made up of college students interested in service, leadership and professional development. A special dues and fees structure applies. </a:t>
            </a:r>
            <a:endParaRPr lang="en-US" sz="1800" b="1" dirty="0">
              <a:effectLst/>
              <a:latin typeface="Calibri" panose="020F0502020204030204" pitchFamily="34" charset="0"/>
            </a:endParaRPr>
          </a:p>
          <a:p>
            <a:r>
              <a:rPr lang="en-US" sz="1800" b="1" dirty="0">
                <a:effectLst/>
                <a:latin typeface="Calibri" panose="020F0502020204030204" pitchFamily="34" charset="0"/>
              </a:rPr>
              <a:t>Special Needs/Adults with Exceptionalities Club</a:t>
            </a:r>
            <a:r>
              <a:rPr lang="en-US" sz="1800" dirty="0">
                <a:effectLst/>
                <a:latin typeface="Calibri" panose="020F0502020204030204" pitchFamily="34" charset="0"/>
              </a:rPr>
              <a:t>-The membership for this type of Club focuses on the segment of society that has intellectual or developmental disabilities. The membership roster must be comprised of at least 50 percent of the members from this segment of the population. A special dues and fees structure applies </a:t>
            </a:r>
            <a:endParaRPr lang="en-US" dirty="0">
              <a:effectLst/>
            </a:endParaRPr>
          </a:p>
          <a:p>
            <a:r>
              <a:rPr lang="en-US" sz="1800" b="1" dirty="0">
                <a:effectLst/>
                <a:latin typeface="Calibri" panose="020F0502020204030204" pitchFamily="34" charset="0"/>
              </a:rPr>
              <a:t>Overseas Clu</a:t>
            </a:r>
            <a:r>
              <a:rPr lang="en-US" sz="1800" dirty="0">
                <a:effectLst/>
                <a:latin typeface="Calibri" panose="020F0502020204030204" pitchFamily="34" charset="0"/>
              </a:rPr>
              <a:t>bs – These clubs are much the same as a traditional Club but carry a special dues and fees structure. </a:t>
            </a:r>
            <a:endParaRPr lang="en-US" dirty="0">
              <a:effectLst/>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A15869-6E47-904F-8A19-4B94BD8AE9A7}" type="slidenum">
              <a:rPr lang="en-US" smtClean="0"/>
              <a:pPr/>
              <a:t>6</a:t>
            </a:fld>
            <a:endParaRPr lang="en-US"/>
          </a:p>
        </p:txBody>
      </p:sp>
    </p:spTree>
    <p:extLst>
      <p:ext uri="{BB962C8B-B14F-4D97-AF65-F5344CB8AC3E}">
        <p14:creationId xmlns:p14="http://schemas.microsoft.com/office/powerpoint/2010/main" val="3552283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A15869-6E47-904F-8A19-4B94BD8AE9A7}" type="slidenum">
              <a:rPr lang="en-US" smtClean="0"/>
              <a:pPr/>
              <a:t>7</a:t>
            </a:fld>
            <a:endParaRPr lang="en-US"/>
          </a:p>
        </p:txBody>
      </p:sp>
    </p:spTree>
    <p:extLst>
      <p:ext uri="{BB962C8B-B14F-4D97-AF65-F5344CB8AC3E}">
        <p14:creationId xmlns:p14="http://schemas.microsoft.com/office/powerpoint/2010/main" val="3439967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A15869-6E47-904F-8A19-4B94BD8AE9A7}" type="slidenum">
              <a:rPr lang="en-US" smtClean="0"/>
              <a:pPr/>
              <a:t>8</a:t>
            </a:fld>
            <a:endParaRPr lang="en-US"/>
          </a:p>
        </p:txBody>
      </p:sp>
    </p:spTree>
    <p:extLst>
      <p:ext uri="{BB962C8B-B14F-4D97-AF65-F5344CB8AC3E}">
        <p14:creationId xmlns:p14="http://schemas.microsoft.com/office/powerpoint/2010/main" val="1261964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7A15869-6E47-904F-8A19-4B94BD8AE9A7}" type="slidenum">
              <a:rPr lang="en-US" smtClean="0"/>
              <a:pPr/>
              <a:t>9</a:t>
            </a:fld>
            <a:endParaRPr lang="en-US"/>
          </a:p>
        </p:txBody>
      </p:sp>
    </p:spTree>
    <p:extLst>
      <p:ext uri="{BB962C8B-B14F-4D97-AF65-F5344CB8AC3E}">
        <p14:creationId xmlns:p14="http://schemas.microsoft.com/office/powerpoint/2010/main" val="997181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D49800-85E3-5346-93B7-3E1D04451523}" type="datetimeFigureOut">
              <a:rPr lang="en-US" smtClean="0"/>
              <a:pPr/>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F84FEB-5420-4A43-8C13-86550AA207A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D49800-85E3-5346-93B7-3E1D04451523}" type="datetimeFigureOut">
              <a:rPr lang="en-US" smtClean="0"/>
              <a:pPr/>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F84FEB-5420-4A43-8C13-86550AA207A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D49800-85E3-5346-93B7-3E1D04451523}" type="datetimeFigureOut">
              <a:rPr lang="en-US" smtClean="0"/>
              <a:pPr/>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F84FEB-5420-4A43-8C13-86550AA207A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7078" y="294315"/>
            <a:ext cx="8755585" cy="6408490"/>
          </a:xfrm>
          <a:prstGeom prst="rect">
            <a:avLst/>
          </a:prstGeom>
        </p:spPr>
      </p:pic>
      <p:pic>
        <p:nvPicPr>
          <p:cNvPr id="3" name="Picture 2">
            <a:extLst>
              <a:ext uri="{FF2B5EF4-FFF2-40B4-BE49-F238E27FC236}">
                <a16:creationId xmlns:a16="http://schemas.microsoft.com/office/drawing/2014/main" id="{2303B808-5814-B96F-00A9-924F5B48DFC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34557" y="274319"/>
            <a:ext cx="1103971" cy="111760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D49800-85E3-5346-93B7-3E1D04451523}" type="datetimeFigureOut">
              <a:rPr lang="en-US" smtClean="0"/>
              <a:pPr/>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F84FEB-5420-4A43-8C13-86550AA207A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D49800-85E3-5346-93B7-3E1D04451523}" type="datetimeFigureOut">
              <a:rPr lang="en-US" smtClean="0"/>
              <a:pPr/>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F84FEB-5420-4A43-8C13-86550AA207A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D49800-85E3-5346-93B7-3E1D04451523}" type="datetimeFigureOut">
              <a:rPr lang="en-US" smtClean="0"/>
              <a:pPr/>
              <a:t>1/30/2023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F84FEB-5420-4A43-8C13-86550AA207A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9D49800-85E3-5346-93B7-3E1D04451523}" type="datetimeFigureOut">
              <a:rPr lang="en-US" smtClean="0"/>
              <a:pPr/>
              <a:t>1/30/2023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F84FEB-5420-4A43-8C13-86550AA207A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D49800-85E3-5346-93B7-3E1D04451523}" type="datetimeFigureOut">
              <a:rPr lang="en-US" smtClean="0"/>
              <a:pPr/>
              <a:t>1/30/2023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F84FEB-5420-4A43-8C13-86550AA207A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D49800-85E3-5346-93B7-3E1D04451523}" type="datetimeFigureOut">
              <a:rPr lang="en-US" smtClean="0"/>
              <a:pPr/>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F84FEB-5420-4A43-8C13-86550AA207A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D49800-85E3-5346-93B7-3E1D04451523}" type="datetimeFigureOut">
              <a:rPr lang="en-US" smtClean="0"/>
              <a:pPr/>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F84FEB-5420-4A43-8C13-86550AA207A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D49800-85E3-5346-93B7-3E1D04451523}" type="datetimeFigureOut">
              <a:rPr lang="en-US" smtClean="0"/>
              <a:pPr/>
              <a:t>1/30/2023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84FEB-5420-4A43-8C13-86550AA207A0}" type="slidenum">
              <a:rPr lang="en-US" smtClean="0"/>
              <a:pPr/>
              <a:t>‹#›</a:t>
            </a:fld>
            <a:endParaRPr lang="en-US"/>
          </a:p>
        </p:txBody>
      </p:sp>
    </p:spTree>
    <p:extLst>
      <p:ext uri="{BB962C8B-B14F-4D97-AF65-F5344CB8AC3E}">
        <p14:creationId xmlns:p14="http://schemas.microsoft.com/office/powerpoint/2010/main" val="13572568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optimist.org/Documents/Kit-Community_Needs_Assessment.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www.greatschools.com/" TargetMode="External"/><Relationship Id="rId3" Type="http://schemas.openxmlformats.org/officeDocument/2006/relationships/hyperlink" Target="https://www.optimist.org/Documents/Kit-Community_Needs_Assessment.pdf" TargetMode="External"/><Relationship Id="rId7" Type="http://schemas.openxmlformats.org/officeDocument/2006/relationships/hyperlink" Target="http://www.citypopulation.d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www.statcan.ca/" TargetMode="External"/><Relationship Id="rId5" Type="http://schemas.openxmlformats.org/officeDocument/2006/relationships/hyperlink" Target="http://www.citydata.com/" TargetMode="External"/><Relationship Id="rId4" Type="http://schemas.openxmlformats.org/officeDocument/2006/relationships/hyperlink" Target="https://www.city-data.com/" TargetMode="External"/><Relationship Id="rId9" Type="http://schemas.openxmlformats.org/officeDocument/2006/relationships/hyperlink" Target="http://www.census.gov/"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www.optimist.org/forms/Member_invite_brochure_E.pdf" TargetMode="External"/><Relationship Id="rId4" Type="http://schemas.openxmlformats.org/officeDocument/2006/relationships/hyperlink" Target="https://www.optimist.org/Documents/NCB/NCB-membership-recruitment-kit.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optimist.org/member/about5.cf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optimist.org/documents/2023/Dues_and_Fees_2022-2023.pdf" TargetMode="External"/><Relationship Id="rId5" Type="http://schemas.openxmlformats.org/officeDocument/2006/relationships/hyperlink" Target="https://www.optimist.org/Documents/New_Club_Building_Requirements.pdf" TargetMode="External"/><Relationship Id="rId4" Type="http://schemas.openxmlformats.org/officeDocument/2006/relationships/hyperlink" Target="https://www.optimist.org/member/membership5.cf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optimist.org/Documents/NC-Follow-Up_Program.pdf"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s://www.optimist.org/forms/NC-Follow-up_Certificate_of_Completion.pdf" TargetMode="External"/><Relationship Id="rId5" Type="http://schemas.openxmlformats.org/officeDocument/2006/relationships/hyperlink" Target="https://www.optimist.org/Forms/NC-Follow-Up_Report.pdf" TargetMode="External"/><Relationship Id="rId4" Type="http://schemas.openxmlformats.org/officeDocument/2006/relationships/hyperlink" Target="https://optimist.tovuti.io/"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optimist.org/forms/NC-Sponsor_Commitment_Form.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optimist.org/forms/NC-Progress_Report.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optimist.org/Documents/NC-HANDBOOK.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optimist.org/member/newclub9.cf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344632"/>
            <a:ext cx="9144000" cy="6076736"/>
          </a:xfrm>
          <a:prstGeom prst="rect">
            <a:avLst/>
          </a:prstGeom>
        </p:spPr>
      </p:pic>
      <p:sp>
        <p:nvSpPr>
          <p:cNvPr id="6" name="TextBox 5">
            <a:extLst>
              <a:ext uri="{FF2B5EF4-FFF2-40B4-BE49-F238E27FC236}">
                <a16:creationId xmlns:a16="http://schemas.microsoft.com/office/drawing/2014/main" id="{592460B7-96F1-614E-8F0B-543D861434BF}"/>
              </a:ext>
            </a:extLst>
          </p:cNvPr>
          <p:cNvSpPr txBox="1"/>
          <p:nvPr/>
        </p:nvSpPr>
        <p:spPr>
          <a:xfrm>
            <a:off x="827791" y="1020496"/>
            <a:ext cx="7579609" cy="872547"/>
          </a:xfrm>
          <a:prstGeom prst="rect">
            <a:avLst/>
          </a:prstGeom>
          <a:noFill/>
        </p:spPr>
        <p:txBody>
          <a:bodyPr wrap="square" rtlCol="0">
            <a:spAutoFit/>
          </a:bodyPr>
          <a:lstStyle/>
          <a:p>
            <a:pPr>
              <a:lnSpc>
                <a:spcPts val="6000"/>
              </a:lnSpc>
            </a:pPr>
            <a:r>
              <a:rPr lang="en-US" sz="6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New Club Building</a:t>
            </a:r>
          </a:p>
        </p:txBody>
      </p:sp>
      <p:sp>
        <p:nvSpPr>
          <p:cNvPr id="7" name="Shape 112">
            <a:extLst>
              <a:ext uri="{FF2B5EF4-FFF2-40B4-BE49-F238E27FC236}">
                <a16:creationId xmlns:a16="http://schemas.microsoft.com/office/drawing/2014/main" id="{5732AFD4-14F5-3945-9E7A-0EBFAF0F957C}"/>
              </a:ext>
            </a:extLst>
          </p:cNvPr>
          <p:cNvSpPr/>
          <p:nvPr/>
        </p:nvSpPr>
        <p:spPr>
          <a:xfrm>
            <a:off x="918652" y="1805864"/>
            <a:ext cx="7514009" cy="73462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nSpc>
                <a:spcPts val="2500"/>
              </a:lnSpc>
              <a:defRPr sz="2400">
                <a:solidFill>
                  <a:srgbClr val="FFFFFF"/>
                </a:solidFill>
              </a:defRPr>
            </a:pPr>
            <a:r>
              <a:rPr lang="en-US" sz="2800" dirty="0">
                <a:latin typeface="Helvetica Neue" panose="02000503000000020004" pitchFamily="2" charset="0"/>
                <a:ea typeface="Helvetica Neue" panose="02000503000000020004" pitchFamily="2" charset="0"/>
                <a:cs typeface="Helvetica Neue" panose="02000503000000020004" pitchFamily="2" charset="0"/>
              </a:rPr>
              <a:t>Your roadmap to building a new club</a:t>
            </a:r>
          </a:p>
          <a:p>
            <a:pPr>
              <a:lnSpc>
                <a:spcPts val="2500"/>
              </a:lnSpc>
              <a:defRPr sz="2400">
                <a:solidFill>
                  <a:srgbClr val="FFFFFF"/>
                </a:solidFill>
              </a:defRPr>
            </a:pPr>
            <a:endParaRPr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 name="Content Placeholder 2">
            <a:extLst>
              <a:ext uri="{FF2B5EF4-FFF2-40B4-BE49-F238E27FC236}">
                <a16:creationId xmlns:a16="http://schemas.microsoft.com/office/drawing/2014/main" id="{26074DC5-33C7-B958-181A-379C09F8FFFB}"/>
              </a:ext>
            </a:extLst>
          </p:cNvPr>
          <p:cNvSpPr txBox="1">
            <a:spLocks/>
          </p:cNvSpPr>
          <p:nvPr/>
        </p:nvSpPr>
        <p:spPr>
          <a:xfrm>
            <a:off x="918652" y="2450744"/>
            <a:ext cx="6737207" cy="12299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3" lvl="1" indent="0">
              <a:buNone/>
              <a:tabLst>
                <a:tab pos="331788" algn="l"/>
              </a:tabLst>
            </a:pPr>
            <a:r>
              <a:rPr lang="en-US" sz="1600" i="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Building a new club is greatest commitment, offering the greatest challenge and it returns the greatest reward</a:t>
            </a:r>
            <a:r>
              <a:rPr lang="en-US" sz="1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a:t>
            </a:r>
          </a:p>
          <a:p>
            <a:pPr marL="457200" lvl="1" indent="0">
              <a:buNone/>
            </a:pPr>
            <a:endParaRPr lang="en-US" sz="32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 name="TextBox 1">
            <a:extLst>
              <a:ext uri="{FF2B5EF4-FFF2-40B4-BE49-F238E27FC236}">
                <a16:creationId xmlns:a16="http://schemas.microsoft.com/office/drawing/2014/main" id="{1981B605-72BA-2D23-3934-ABA4272183D0}"/>
              </a:ext>
            </a:extLst>
          </p:cNvPr>
          <p:cNvSpPr txBox="1"/>
          <p:nvPr/>
        </p:nvSpPr>
        <p:spPr>
          <a:xfrm>
            <a:off x="0" y="6627168"/>
            <a:ext cx="1058303" cy="230832"/>
          </a:xfrm>
          <a:prstGeom prst="rect">
            <a:avLst/>
          </a:prstGeom>
          <a:noFill/>
        </p:spPr>
        <p:txBody>
          <a:bodyPr wrap="none" rtlCol="0">
            <a:spAutoFit/>
          </a:bodyPr>
          <a:lstStyle/>
          <a:p>
            <a:r>
              <a:rPr lang="en-US" sz="900" dirty="0"/>
              <a:t>Version 22.10.01.3</a:t>
            </a:r>
          </a:p>
        </p:txBody>
      </p:sp>
    </p:spTree>
    <p:extLst>
      <p:ext uri="{BB962C8B-B14F-4D97-AF65-F5344CB8AC3E}">
        <p14:creationId xmlns:p14="http://schemas.microsoft.com/office/powerpoint/2010/main" val="648581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484094" y="1839453"/>
            <a:ext cx="7945395" cy="44544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3" indent="0">
              <a:lnSpc>
                <a:spcPts val="2880"/>
              </a:lnSpc>
              <a:buNone/>
              <a:tabLst>
                <a:tab pos="215900" algn="l"/>
                <a:tab pos="336550" algn="l"/>
              </a:tabLst>
            </a:pPr>
            <a:r>
              <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Once you determine where an Optimist Club would be beneficial, you need to learn more about it. </a:t>
            </a:r>
          </a:p>
          <a:p>
            <a:pPr lvl="1">
              <a:buFont typeface="Wingdings" pitchFamily="2" charset="2"/>
              <a:buChar char="§"/>
            </a:pPr>
            <a:r>
              <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Demographics</a:t>
            </a:r>
          </a:p>
          <a:p>
            <a:pPr lvl="2">
              <a:buFont typeface="Wingdings" pitchFamily="2" charset="2"/>
              <a:buChar char="§"/>
            </a:pPr>
            <a:r>
              <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Schools in the area</a:t>
            </a:r>
          </a:p>
          <a:p>
            <a:pPr lvl="2">
              <a:buFont typeface="Wingdings" pitchFamily="2" charset="2"/>
              <a:buChar char="§"/>
            </a:pPr>
            <a:r>
              <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Service organizations </a:t>
            </a:r>
          </a:p>
          <a:p>
            <a:pPr lvl="2">
              <a:buFont typeface="Wingdings" pitchFamily="2" charset="2"/>
              <a:buChar char="§"/>
            </a:pPr>
            <a:r>
              <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Chamber of Commerce</a:t>
            </a:r>
          </a:p>
          <a:p>
            <a:pPr lvl="1">
              <a:buFont typeface="Wingdings" pitchFamily="2" charset="2"/>
              <a:buChar char="§"/>
            </a:pPr>
            <a:r>
              <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Visit the city</a:t>
            </a:r>
          </a:p>
          <a:p>
            <a:pPr lvl="2">
              <a:buFont typeface="Wingdings" pitchFamily="2" charset="2"/>
              <a:buChar char="§"/>
            </a:pPr>
            <a:r>
              <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Walk around and talk to people</a:t>
            </a:r>
          </a:p>
          <a:p>
            <a:pPr lvl="1">
              <a:buFont typeface="Wingdings" pitchFamily="2" charset="2"/>
              <a:buChar char="§"/>
            </a:pPr>
            <a:r>
              <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Find opportunities</a:t>
            </a:r>
          </a:p>
          <a:p>
            <a:pPr lvl="1">
              <a:buFont typeface="Wingdings" pitchFamily="2" charset="2"/>
              <a:buChar char="§"/>
            </a:pPr>
            <a:r>
              <a:rPr lang="en-US" sz="24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Identify a need and provide</a:t>
            </a:r>
            <a:br>
              <a:rPr lang="en-US" sz="24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br>
            <a:endParaRPr lang="en-US" sz="24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endParaRPr>
          </a:p>
          <a:p>
            <a:pPr marL="457200" lvl="1" indent="0">
              <a:buNone/>
            </a:pPr>
            <a:endParaRPr lang="en-US" sz="20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endParaRPr>
          </a:p>
          <a:p>
            <a:pPr marL="457200" lvl="1" indent="0">
              <a:buNone/>
            </a:pPr>
            <a:endPar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endParaRPr>
          </a:p>
          <a:p>
            <a:pPr lvl="1">
              <a:buFont typeface="Wingdings" pitchFamily="2" charset="2"/>
              <a:buChar char="q"/>
            </a:pPr>
            <a:endPar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endParaRPr>
          </a:p>
          <a:p>
            <a:pPr marL="457200" lvl="1" indent="0">
              <a:buNone/>
            </a:pPr>
            <a:endPar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Title 2">
            <a:extLst>
              <a:ext uri="{FF2B5EF4-FFF2-40B4-BE49-F238E27FC236}">
                <a16:creationId xmlns:a16="http://schemas.microsoft.com/office/drawing/2014/main" id="{B7650488-B4F2-6E9B-D588-97450AC0E8D9}"/>
              </a:ext>
            </a:extLst>
          </p:cNvPr>
          <p:cNvSpPr txBox="1">
            <a:spLocks/>
          </p:cNvSpPr>
          <p:nvPr/>
        </p:nvSpPr>
        <p:spPr>
          <a:xfrm>
            <a:off x="484094" y="365126"/>
            <a:ext cx="561954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0032A0"/>
                </a:solidFill>
                <a:latin typeface="Helvetica Neue" panose="02000503000000020004" pitchFamily="2" charset="0"/>
                <a:ea typeface="Helvetica Neue" panose="02000503000000020004" pitchFamily="2" charset="0"/>
                <a:cs typeface="Helvetica Neue" panose="02000503000000020004" pitchFamily="2" charset="0"/>
              </a:rPr>
              <a:t>Community Assessment</a:t>
            </a:r>
          </a:p>
        </p:txBody>
      </p:sp>
      <p:pic>
        <p:nvPicPr>
          <p:cNvPr id="2" name="Picture 1" descr="Graphical user interface, text, application, Word&#10;&#10;Description automatically generated">
            <a:hlinkClick r:id="rId3"/>
            <a:extLst>
              <a:ext uri="{FF2B5EF4-FFF2-40B4-BE49-F238E27FC236}">
                <a16:creationId xmlns:a16="http://schemas.microsoft.com/office/drawing/2014/main" id="{ECFA1C95-C434-771A-94CE-A64357B703C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902082" y="2761782"/>
            <a:ext cx="2757824" cy="3998846"/>
          </a:xfrm>
          <a:prstGeom prst="rect">
            <a:avLst/>
          </a:prstGeom>
        </p:spPr>
      </p:pic>
    </p:spTree>
    <p:extLst>
      <p:ext uri="{BB962C8B-B14F-4D97-AF65-F5344CB8AC3E}">
        <p14:creationId xmlns:p14="http://schemas.microsoft.com/office/powerpoint/2010/main" val="207283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484094" y="1839453"/>
            <a:ext cx="7945395" cy="46534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3" indent="0">
              <a:lnSpc>
                <a:spcPts val="2880"/>
              </a:lnSpc>
              <a:buNone/>
              <a:tabLst>
                <a:tab pos="215900" algn="l"/>
                <a:tab pos="336550" algn="l"/>
              </a:tabLst>
            </a:pPr>
            <a:r>
              <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Ok, you have gathered your information about the area</a:t>
            </a:r>
            <a:r>
              <a:rPr lang="en-US" sz="20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(s)</a:t>
            </a:r>
            <a:r>
              <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 you are looking to build, you can conduct some simple analysis with your team. </a:t>
            </a:r>
          </a:p>
          <a:p>
            <a:pPr marL="354013" indent="-342900">
              <a:lnSpc>
                <a:spcPts val="2880"/>
              </a:lnSpc>
              <a:buFontTx/>
              <a:buChar char="-"/>
              <a:tabLst>
                <a:tab pos="215900" algn="l"/>
                <a:tab pos="336550" algn="l"/>
              </a:tabLst>
            </a:pPr>
            <a:r>
              <a:rPr lang="en-US" sz="24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Assess community</a:t>
            </a:r>
          </a:p>
          <a:p>
            <a:pPr marL="811213" lvl="1" indent="-342900">
              <a:lnSpc>
                <a:spcPts val="2880"/>
              </a:lnSpc>
              <a:buFontTx/>
              <a:buChar char="-"/>
              <a:tabLst>
                <a:tab pos="215900" algn="l"/>
                <a:tab pos="336550" algn="l"/>
              </a:tabLst>
            </a:pPr>
            <a:r>
              <a:rPr lang="en-US" sz="20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Other non-profits in the area</a:t>
            </a:r>
          </a:p>
          <a:p>
            <a:pPr marL="811213" lvl="1" indent="-342900">
              <a:lnSpc>
                <a:spcPts val="2880"/>
              </a:lnSpc>
              <a:buFontTx/>
              <a:buChar char="-"/>
              <a:tabLst>
                <a:tab pos="215900" algn="l"/>
                <a:tab pos="336550" algn="l"/>
              </a:tabLst>
            </a:pPr>
            <a:r>
              <a:rPr lang="en-US" sz="20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Opportunity</a:t>
            </a:r>
          </a:p>
          <a:p>
            <a:pPr marL="811213" lvl="1" indent="-342900">
              <a:lnSpc>
                <a:spcPts val="2880"/>
              </a:lnSpc>
              <a:buFontTx/>
              <a:buChar char="-"/>
              <a:tabLst>
                <a:tab pos="215900" algn="l"/>
                <a:tab pos="336550" algn="l"/>
              </a:tabLst>
            </a:pPr>
            <a:r>
              <a:rPr lang="en-US" sz="20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Demographics </a:t>
            </a:r>
          </a:p>
          <a:p>
            <a:pPr marL="354013" indent="-342900">
              <a:lnSpc>
                <a:spcPts val="2880"/>
              </a:lnSpc>
              <a:buFontTx/>
              <a:buChar char="-"/>
              <a:tabLst>
                <a:tab pos="215900" algn="l"/>
                <a:tab pos="336550" algn="l"/>
              </a:tabLst>
            </a:pPr>
            <a:r>
              <a:rPr lang="en-US" sz="24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 Key Stakeholders in the area</a:t>
            </a:r>
          </a:p>
          <a:p>
            <a:pPr marL="811213" lvl="1" indent="-342900">
              <a:lnSpc>
                <a:spcPts val="2880"/>
              </a:lnSpc>
              <a:buFontTx/>
              <a:buChar char="-"/>
              <a:tabLst>
                <a:tab pos="215900" algn="l"/>
                <a:tab pos="336550" algn="l"/>
              </a:tabLst>
            </a:pPr>
            <a:r>
              <a:rPr lang="en-US" sz="20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Community Leaders</a:t>
            </a:r>
          </a:p>
          <a:p>
            <a:pPr marL="811213" lvl="1" indent="-342900">
              <a:lnSpc>
                <a:spcPts val="2880"/>
              </a:lnSpc>
              <a:buFontTx/>
              <a:buChar char="-"/>
              <a:tabLst>
                <a:tab pos="215900" algn="l"/>
                <a:tab pos="336550" algn="l"/>
              </a:tabLst>
            </a:pPr>
            <a:r>
              <a:rPr lang="en-US" sz="20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School Leadership</a:t>
            </a:r>
          </a:p>
          <a:p>
            <a:pPr marL="11113" indent="0">
              <a:lnSpc>
                <a:spcPts val="2880"/>
              </a:lnSpc>
              <a:buNone/>
              <a:tabLst>
                <a:tab pos="215900" algn="l"/>
                <a:tab pos="336550" algn="l"/>
              </a:tabLst>
            </a:pPr>
            <a:br>
              <a:rPr lang="en-US" sz="24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br>
            <a:endParaRPr lang="en-US" sz="24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endParaRPr>
          </a:p>
          <a:p>
            <a:pPr marL="457200" lvl="1" indent="0">
              <a:buNone/>
            </a:pPr>
            <a:endParaRPr lang="en-US" sz="20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endParaRPr>
          </a:p>
          <a:p>
            <a:pPr marL="457200" lvl="1" indent="0">
              <a:buNone/>
            </a:pPr>
            <a:endPar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endParaRPr>
          </a:p>
          <a:p>
            <a:pPr lvl="1">
              <a:buFont typeface="Wingdings" pitchFamily="2" charset="2"/>
              <a:buChar char="q"/>
            </a:pPr>
            <a:endPar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endParaRPr>
          </a:p>
          <a:p>
            <a:pPr marL="457200" lvl="1" indent="0">
              <a:buNone/>
            </a:pPr>
            <a:endPar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Title 2">
            <a:extLst>
              <a:ext uri="{FF2B5EF4-FFF2-40B4-BE49-F238E27FC236}">
                <a16:creationId xmlns:a16="http://schemas.microsoft.com/office/drawing/2014/main" id="{B7650488-B4F2-6E9B-D588-97450AC0E8D9}"/>
              </a:ext>
            </a:extLst>
          </p:cNvPr>
          <p:cNvSpPr txBox="1">
            <a:spLocks/>
          </p:cNvSpPr>
          <p:nvPr/>
        </p:nvSpPr>
        <p:spPr>
          <a:xfrm>
            <a:off x="529590" y="365126"/>
            <a:ext cx="78867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0032A0"/>
                </a:solidFill>
                <a:latin typeface="Helvetica Neue" panose="02000503000000020004" pitchFamily="2" charset="0"/>
                <a:ea typeface="Helvetica Neue" panose="02000503000000020004" pitchFamily="2" charset="0"/>
                <a:cs typeface="Helvetica Neue" panose="02000503000000020004" pitchFamily="2" charset="0"/>
              </a:rPr>
              <a:t>Research Analysis</a:t>
            </a:r>
          </a:p>
        </p:txBody>
      </p:sp>
      <p:pic>
        <p:nvPicPr>
          <p:cNvPr id="6" name="Picture 5" descr="Graphical user interface, logo&#10;&#10;Description automatically generated">
            <a:extLst>
              <a:ext uri="{FF2B5EF4-FFF2-40B4-BE49-F238E27FC236}">
                <a16:creationId xmlns:a16="http://schemas.microsoft.com/office/drawing/2014/main" id="{642174B9-02D8-A8B7-921D-31105A359B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01239" y="4013860"/>
            <a:ext cx="3358667" cy="2051510"/>
          </a:xfrm>
          <a:prstGeom prst="rect">
            <a:avLst/>
          </a:prstGeom>
        </p:spPr>
      </p:pic>
    </p:spTree>
    <p:extLst>
      <p:ext uri="{BB962C8B-B14F-4D97-AF65-F5344CB8AC3E}">
        <p14:creationId xmlns:p14="http://schemas.microsoft.com/office/powerpoint/2010/main" val="2207988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484094" y="1839453"/>
            <a:ext cx="7945395" cy="44544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3" indent="0">
              <a:lnSpc>
                <a:spcPts val="2880"/>
              </a:lnSpc>
              <a:buNone/>
              <a:tabLst>
                <a:tab pos="215900" algn="l"/>
                <a:tab pos="336550" algn="l"/>
              </a:tabLst>
            </a:pPr>
            <a:r>
              <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Here are some resources that can help in researching a community. </a:t>
            </a:r>
            <a:br>
              <a:rPr lang="en-US" sz="24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br>
            <a:endParaRPr lang="en-US" sz="24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endParaRPr>
          </a:p>
          <a:p>
            <a:pPr lvl="1">
              <a:buFont typeface="Wingdings" pitchFamily="2" charset="2"/>
              <a:buChar char="§"/>
            </a:pPr>
            <a:r>
              <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Chamber of Commerce in the city or township</a:t>
            </a:r>
          </a:p>
          <a:p>
            <a:pPr lvl="1">
              <a:buFont typeface="Wingdings" pitchFamily="2" charset="2"/>
              <a:buChar char="§"/>
            </a:pPr>
            <a:r>
              <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Community Needs Assessment </a:t>
            </a:r>
            <a:r>
              <a:rPr lang="en-US" sz="2000" dirty="0">
                <a:solidFill>
                  <a:srgbClr val="954F72"/>
                </a:solidFill>
                <a:latin typeface="Helvetica Neue" panose="02000503000000020004" pitchFamily="2" charset="0"/>
                <a:ea typeface="Helvetica Neue" panose="02000503000000020004" pitchFamily="2" charset="0"/>
                <a:cs typeface="Helvetica Neue" panose="02000503000000020004" pitchFamily="2" charset="0"/>
                <a:hlinkClick r:id="rId3"/>
              </a:rPr>
              <a:t>click </a:t>
            </a:r>
            <a:r>
              <a:rPr lang="en-US" sz="20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hlinkClick r:id="rId3"/>
              </a:rPr>
              <a:t>here </a:t>
            </a:r>
            <a:endParaRPr lang="en-US" sz="28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endParaRPr>
          </a:p>
          <a:p>
            <a:pPr lvl="1">
              <a:buFont typeface="Wingdings" pitchFamily="2" charset="2"/>
              <a:buChar char="§"/>
            </a:pPr>
            <a:r>
              <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City Data </a:t>
            </a:r>
            <a:r>
              <a:rPr lang="en-US" sz="2000"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hlinkClick r:id="rId4">
                  <a:extLst>
                    <a:ext uri="{A12FA001-AC4F-418D-AE19-62706E023703}">
                      <ahyp:hlinkClr xmlns:ahyp="http://schemas.microsoft.com/office/drawing/2018/hyperlinkcolor" val="tx"/>
                    </a:ext>
                  </a:extLst>
                </a:hlinkClick>
              </a:rPr>
              <a:t>click</a:t>
            </a:r>
            <a:r>
              <a:rPr lang="en-US" sz="2000"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hlinkClick r:id="rId5">
                  <a:extLst>
                    <a:ext uri="{A12FA001-AC4F-418D-AE19-62706E023703}">
                      <ahyp:hlinkClr xmlns:ahyp="http://schemas.microsoft.com/office/drawing/2018/hyperlinkcolor" val="tx"/>
                    </a:ext>
                  </a:extLst>
                </a:hlinkClick>
              </a:rPr>
              <a:t> here</a:t>
            </a:r>
            <a:endParaRPr lang="en-US" sz="2000"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endParaRPr>
          </a:p>
          <a:p>
            <a:pPr lvl="1">
              <a:buFont typeface="Wingdings" pitchFamily="2" charset="2"/>
              <a:buChar char="§"/>
            </a:pPr>
            <a:r>
              <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Canadian Statistics </a:t>
            </a:r>
            <a:r>
              <a:rPr lang="en-US" sz="2000" dirty="0">
                <a:solidFill>
                  <a:srgbClr val="0563C1"/>
                </a:solidFill>
                <a:latin typeface="Helvetica Neue" panose="02000503000000020004" pitchFamily="2" charset="0"/>
                <a:ea typeface="Helvetica Neue" panose="02000503000000020004" pitchFamily="2" charset="0"/>
                <a:cs typeface="Helvetica Neue" panose="02000503000000020004" pitchFamily="2" charset="0"/>
                <a:hlinkClick r:id="rId6">
                  <a:extLst>
                    <a:ext uri="{A12FA001-AC4F-418D-AE19-62706E023703}">
                      <ahyp:hlinkClr xmlns:ahyp="http://schemas.microsoft.com/office/drawing/2018/hyperlinkcolor" val="tx"/>
                    </a:ext>
                  </a:extLst>
                </a:hlinkClick>
              </a:rPr>
              <a:t>click </a:t>
            </a:r>
            <a:r>
              <a:rPr lang="en-US" sz="2000"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hlinkClick r:id="rId6">
                  <a:extLst>
                    <a:ext uri="{A12FA001-AC4F-418D-AE19-62706E023703}">
                      <ahyp:hlinkClr xmlns:ahyp="http://schemas.microsoft.com/office/drawing/2018/hyperlinkcolor" val="tx"/>
                    </a:ext>
                  </a:extLst>
                </a:hlinkClick>
              </a:rPr>
              <a:t>here</a:t>
            </a:r>
            <a:endParaRPr lang="en-US" sz="2000"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endParaRPr>
          </a:p>
          <a:p>
            <a:pPr lvl="1">
              <a:buFont typeface="Wingdings" pitchFamily="2" charset="2"/>
              <a:buChar char="§"/>
            </a:pPr>
            <a:r>
              <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City Populations </a:t>
            </a:r>
            <a:r>
              <a:rPr lang="en-US" sz="1800" dirty="0">
                <a:solidFill>
                  <a:srgbClr val="0563C1"/>
                </a:solidFill>
                <a:latin typeface="Helvetica Neue" panose="02000503000000020004" pitchFamily="2" charset="0"/>
                <a:ea typeface="Helvetica Neue" panose="02000503000000020004" pitchFamily="2" charset="0"/>
                <a:cs typeface="Helvetica Neue" panose="02000503000000020004" pitchFamily="2" charset="0"/>
                <a:hlinkClick r:id="rId7">
                  <a:extLst>
                    <a:ext uri="{A12FA001-AC4F-418D-AE19-62706E023703}">
                      <ahyp:hlinkClr xmlns:ahyp="http://schemas.microsoft.com/office/drawing/2018/hyperlinkcolor" val="tx"/>
                    </a:ext>
                  </a:extLst>
                </a:hlinkClick>
              </a:rPr>
              <a:t>click </a:t>
            </a:r>
            <a:r>
              <a:rPr lang="en-US" sz="1800"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hlinkClick r:id="rId7">
                  <a:extLst>
                    <a:ext uri="{A12FA001-AC4F-418D-AE19-62706E023703}">
                      <ahyp:hlinkClr xmlns:ahyp="http://schemas.microsoft.com/office/drawing/2018/hyperlinkcolor" val="tx"/>
                    </a:ext>
                  </a:extLst>
                </a:hlinkClick>
              </a:rPr>
              <a:t>here</a:t>
            </a:r>
            <a:endParaRPr lang="en-US" sz="1800"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endParaRPr>
          </a:p>
          <a:p>
            <a:pPr lvl="1">
              <a:buFont typeface="Wingdings" pitchFamily="2" charset="2"/>
              <a:buChar char="§"/>
            </a:pPr>
            <a:r>
              <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Great Schools </a:t>
            </a:r>
            <a:r>
              <a:rPr lang="en-US" sz="2000" dirty="0">
                <a:solidFill>
                  <a:srgbClr val="0563C1"/>
                </a:solidFill>
                <a:latin typeface="Helvetica Neue" panose="02000503000000020004" pitchFamily="2" charset="0"/>
                <a:ea typeface="Helvetica Neue" panose="02000503000000020004" pitchFamily="2" charset="0"/>
                <a:cs typeface="Helvetica Neue" panose="02000503000000020004" pitchFamily="2" charset="0"/>
                <a:hlinkClick r:id="rId8">
                  <a:extLst>
                    <a:ext uri="{A12FA001-AC4F-418D-AE19-62706E023703}">
                      <ahyp:hlinkClr xmlns:ahyp="http://schemas.microsoft.com/office/drawing/2018/hyperlinkcolor" val="tx"/>
                    </a:ext>
                  </a:extLst>
                </a:hlinkClick>
              </a:rPr>
              <a:t>click </a:t>
            </a:r>
            <a:r>
              <a:rPr lang="en-US" sz="2000"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hlinkClick r:id="rId8">
                  <a:extLst>
                    <a:ext uri="{A12FA001-AC4F-418D-AE19-62706E023703}">
                      <ahyp:hlinkClr xmlns:ahyp="http://schemas.microsoft.com/office/drawing/2018/hyperlinkcolor" val="tx"/>
                    </a:ext>
                  </a:extLst>
                </a:hlinkClick>
              </a:rPr>
              <a:t>here</a:t>
            </a:r>
            <a:endParaRPr lang="en-US" sz="2000"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endParaRPr>
          </a:p>
          <a:p>
            <a:pPr lvl="1">
              <a:buFont typeface="Wingdings" pitchFamily="2" charset="2"/>
              <a:buChar char="§"/>
            </a:pPr>
            <a:r>
              <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U.S. Census </a:t>
            </a:r>
            <a:r>
              <a:rPr lang="en-US" sz="2000" dirty="0">
                <a:solidFill>
                  <a:srgbClr val="0563C1"/>
                </a:solidFill>
                <a:latin typeface="Helvetica Neue" panose="02000503000000020004" pitchFamily="2" charset="0"/>
                <a:ea typeface="Helvetica Neue" panose="02000503000000020004" pitchFamily="2" charset="0"/>
                <a:cs typeface="Helvetica Neue" panose="02000503000000020004" pitchFamily="2" charset="0"/>
                <a:hlinkClick r:id="rId9">
                  <a:extLst>
                    <a:ext uri="{A12FA001-AC4F-418D-AE19-62706E023703}">
                      <ahyp:hlinkClr xmlns:ahyp="http://schemas.microsoft.com/office/drawing/2018/hyperlinkcolor" val="tx"/>
                    </a:ext>
                  </a:extLst>
                </a:hlinkClick>
              </a:rPr>
              <a:t>click </a:t>
            </a:r>
            <a:r>
              <a:rPr lang="en-US" sz="2000"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hlinkClick r:id="rId9">
                  <a:extLst>
                    <a:ext uri="{A12FA001-AC4F-418D-AE19-62706E023703}">
                      <ahyp:hlinkClr xmlns:ahyp="http://schemas.microsoft.com/office/drawing/2018/hyperlinkcolor" val="tx"/>
                    </a:ext>
                  </a:extLst>
                </a:hlinkClick>
              </a:rPr>
              <a:t>here</a:t>
            </a:r>
            <a:endParaRPr lang="en-US" sz="2000"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endParaRPr>
          </a:p>
          <a:p>
            <a:pPr lvl="1">
              <a:buFont typeface="Wingdings" pitchFamily="2" charset="2"/>
              <a:buChar char="§"/>
            </a:pPr>
            <a:r>
              <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Caribbean Data </a:t>
            </a:r>
            <a:r>
              <a:rPr lang="en-US" sz="2000" i="1"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coming soon</a:t>
            </a:r>
            <a:endParaRPr lang="en-US" sz="2000" i="1" u="sng"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endParaRPr>
          </a:p>
          <a:p>
            <a:pPr lvl="1">
              <a:buFont typeface="Wingdings" pitchFamily="2" charset="2"/>
              <a:buChar char="§"/>
            </a:pPr>
            <a:endPar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endParaRPr>
          </a:p>
          <a:p>
            <a:pPr marL="457200" lvl="1" indent="0">
              <a:buNone/>
            </a:pPr>
            <a:br>
              <a:rPr lang="en-US" sz="24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br>
            <a:endParaRPr lang="en-US" sz="24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endParaRPr>
          </a:p>
          <a:p>
            <a:pPr marL="457200" lvl="1" indent="0">
              <a:buNone/>
            </a:pPr>
            <a:endParaRPr lang="en-US" sz="20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endParaRPr>
          </a:p>
          <a:p>
            <a:pPr marL="457200" lvl="1" indent="0">
              <a:buNone/>
            </a:pPr>
            <a:endPar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endParaRPr>
          </a:p>
          <a:p>
            <a:pPr lvl="1">
              <a:buFont typeface="Wingdings" pitchFamily="2" charset="2"/>
              <a:buChar char="q"/>
            </a:pPr>
            <a:endPar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endParaRPr>
          </a:p>
          <a:p>
            <a:pPr marL="457200" lvl="1" indent="0">
              <a:buNone/>
            </a:pPr>
            <a:endPar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Title 2">
            <a:extLst>
              <a:ext uri="{FF2B5EF4-FFF2-40B4-BE49-F238E27FC236}">
                <a16:creationId xmlns:a16="http://schemas.microsoft.com/office/drawing/2014/main" id="{B7650488-B4F2-6E9B-D588-97450AC0E8D9}"/>
              </a:ext>
            </a:extLst>
          </p:cNvPr>
          <p:cNvSpPr txBox="1">
            <a:spLocks/>
          </p:cNvSpPr>
          <p:nvPr/>
        </p:nvSpPr>
        <p:spPr>
          <a:xfrm>
            <a:off x="529590" y="365126"/>
            <a:ext cx="78867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0032A0"/>
                </a:solidFill>
                <a:latin typeface="Helvetica Neue" panose="02000503000000020004" pitchFamily="2" charset="0"/>
                <a:ea typeface="Helvetica Neue" panose="02000503000000020004" pitchFamily="2" charset="0"/>
                <a:cs typeface="Helvetica Neue" panose="02000503000000020004" pitchFamily="2" charset="0"/>
              </a:rPr>
              <a:t>Resources</a:t>
            </a:r>
          </a:p>
        </p:txBody>
      </p:sp>
    </p:spTree>
    <p:extLst>
      <p:ext uri="{BB962C8B-B14F-4D97-AF65-F5344CB8AC3E}">
        <p14:creationId xmlns:p14="http://schemas.microsoft.com/office/powerpoint/2010/main" val="2650537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076736"/>
          </a:xfrm>
          <a:prstGeom prst="rect">
            <a:avLst/>
          </a:prstGeom>
        </p:spPr>
      </p:pic>
      <p:sp>
        <p:nvSpPr>
          <p:cNvPr id="6" name="TextBox 5">
            <a:extLst>
              <a:ext uri="{FF2B5EF4-FFF2-40B4-BE49-F238E27FC236}">
                <a16:creationId xmlns:a16="http://schemas.microsoft.com/office/drawing/2014/main" id="{592460B7-96F1-614E-8F0B-543D861434BF}"/>
              </a:ext>
            </a:extLst>
          </p:cNvPr>
          <p:cNvSpPr txBox="1"/>
          <p:nvPr/>
        </p:nvSpPr>
        <p:spPr>
          <a:xfrm>
            <a:off x="685178" y="1020496"/>
            <a:ext cx="7579609" cy="872547"/>
          </a:xfrm>
          <a:prstGeom prst="rect">
            <a:avLst/>
          </a:prstGeom>
          <a:noFill/>
        </p:spPr>
        <p:txBody>
          <a:bodyPr wrap="square" rtlCol="0">
            <a:spAutoFit/>
          </a:bodyPr>
          <a:lstStyle/>
          <a:p>
            <a:pPr>
              <a:lnSpc>
                <a:spcPts val="6000"/>
              </a:lnSpc>
            </a:pPr>
            <a:r>
              <a:rPr lang="en-US" sz="6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Plan &amp; Recruit</a:t>
            </a:r>
          </a:p>
        </p:txBody>
      </p:sp>
      <p:sp>
        <p:nvSpPr>
          <p:cNvPr id="7" name="Shape 112">
            <a:extLst>
              <a:ext uri="{FF2B5EF4-FFF2-40B4-BE49-F238E27FC236}">
                <a16:creationId xmlns:a16="http://schemas.microsoft.com/office/drawing/2014/main" id="{5732AFD4-14F5-3945-9E7A-0EBFAF0F957C}"/>
              </a:ext>
            </a:extLst>
          </p:cNvPr>
          <p:cNvSpPr/>
          <p:nvPr/>
        </p:nvSpPr>
        <p:spPr>
          <a:xfrm>
            <a:off x="918652" y="1805864"/>
            <a:ext cx="7514009" cy="41402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nSpc>
                <a:spcPts val="2500"/>
              </a:lnSpc>
              <a:defRPr sz="2400">
                <a:solidFill>
                  <a:srgbClr val="FFFFFF"/>
                </a:solidFill>
              </a:defRPr>
            </a:pPr>
            <a:endParaRPr dirty="0"/>
          </a:p>
        </p:txBody>
      </p:sp>
      <p:grpSp>
        <p:nvGrpSpPr>
          <p:cNvPr id="8" name="Group 7">
            <a:extLst>
              <a:ext uri="{FF2B5EF4-FFF2-40B4-BE49-F238E27FC236}">
                <a16:creationId xmlns:a16="http://schemas.microsoft.com/office/drawing/2014/main" id="{E36EBA6C-0C80-4106-86C1-059AF22241FE}"/>
              </a:ext>
            </a:extLst>
          </p:cNvPr>
          <p:cNvGrpSpPr/>
          <p:nvPr/>
        </p:nvGrpSpPr>
        <p:grpSpPr>
          <a:xfrm>
            <a:off x="685178" y="3092504"/>
            <a:ext cx="8292460" cy="711753"/>
            <a:chOff x="501454" y="3362879"/>
            <a:chExt cx="8107919" cy="711753"/>
          </a:xfrm>
        </p:grpSpPr>
        <p:sp>
          <p:nvSpPr>
            <p:cNvPr id="9" name="Content Placeholder 2">
              <a:extLst>
                <a:ext uri="{FF2B5EF4-FFF2-40B4-BE49-F238E27FC236}">
                  <a16:creationId xmlns:a16="http://schemas.microsoft.com/office/drawing/2014/main" id="{632B1000-8E48-BD4D-58C8-4169D00B067E}"/>
                </a:ext>
              </a:extLst>
            </p:cNvPr>
            <p:cNvSpPr txBox="1">
              <a:spLocks/>
            </p:cNvSpPr>
            <p:nvPr/>
          </p:nvSpPr>
          <p:spPr>
            <a:xfrm>
              <a:off x="501454" y="3362879"/>
              <a:ext cx="8107919" cy="4275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3" lvl="1" indent="0">
                <a:buNone/>
                <a:tabLst>
                  <a:tab pos="331788" algn="l"/>
                </a:tabLst>
              </a:pPr>
              <a:r>
                <a:rPr lang="en-US" sz="1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t>
              </a:r>
              <a:r>
                <a:rPr lang="en-US" sz="1600" i="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All you need is a plan, the roadmap, and the courage to press on to your destination</a:t>
              </a:r>
              <a:r>
                <a:rPr lang="en-US" sz="1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a:t>
              </a:r>
            </a:p>
            <a:p>
              <a:pPr marL="457200" lvl="1" indent="0">
                <a:buNone/>
              </a:pP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a:t>
              </a:r>
            </a:p>
          </p:txBody>
        </p:sp>
        <p:sp>
          <p:nvSpPr>
            <p:cNvPr id="10" name="TextBox 9">
              <a:extLst>
                <a:ext uri="{FF2B5EF4-FFF2-40B4-BE49-F238E27FC236}">
                  <a16:creationId xmlns:a16="http://schemas.microsoft.com/office/drawing/2014/main" id="{E53C7CD7-C317-87A8-1F94-0EB8E157C6AA}"/>
                </a:ext>
              </a:extLst>
            </p:cNvPr>
            <p:cNvSpPr txBox="1"/>
            <p:nvPr/>
          </p:nvSpPr>
          <p:spPr>
            <a:xfrm>
              <a:off x="4622527" y="3797633"/>
              <a:ext cx="2219218" cy="276999"/>
            </a:xfrm>
            <a:prstGeom prst="rect">
              <a:avLst/>
            </a:prstGeom>
            <a:noFill/>
          </p:spPr>
          <p:txBody>
            <a:bodyPr wrap="square" rtlCol="0">
              <a:spAutoFit/>
            </a:bodyPr>
            <a:lstStyle/>
            <a:p>
              <a:pPr algn="r"/>
              <a:r>
                <a:rPr lang="en-US" sz="12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Earl Nightingale</a:t>
              </a:r>
            </a:p>
          </p:txBody>
        </p:sp>
      </p:grpSp>
    </p:spTree>
    <p:extLst>
      <p:ext uri="{BB962C8B-B14F-4D97-AF65-F5344CB8AC3E}">
        <p14:creationId xmlns:p14="http://schemas.microsoft.com/office/powerpoint/2010/main" val="2378004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484094" y="1839453"/>
            <a:ext cx="7945395" cy="43730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3" indent="0">
              <a:lnSpc>
                <a:spcPts val="2880"/>
              </a:lnSpc>
              <a:buNone/>
              <a:tabLst>
                <a:tab pos="215900" algn="l"/>
                <a:tab pos="336550" algn="l"/>
              </a:tabLst>
            </a:pPr>
            <a:r>
              <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An action plan will help you successfully build a new club and keep you and your team on track.</a:t>
            </a:r>
          </a:p>
          <a:p>
            <a:pPr marL="11113" indent="0">
              <a:lnSpc>
                <a:spcPts val="2880"/>
              </a:lnSpc>
              <a:buNone/>
              <a:tabLst>
                <a:tab pos="215900" algn="l"/>
                <a:tab pos="336550" algn="l"/>
              </a:tabLst>
            </a:pPr>
            <a:r>
              <a:rPr lang="en-US" sz="24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These include but not limited to:</a:t>
            </a:r>
          </a:p>
          <a:p>
            <a:pPr marL="811213" lvl="1" indent="-342900">
              <a:lnSpc>
                <a:spcPts val="2880"/>
              </a:lnSpc>
              <a:tabLst>
                <a:tab pos="215900" algn="l"/>
                <a:tab pos="336550" algn="l"/>
              </a:tabLst>
            </a:pPr>
            <a:r>
              <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Who’s on your team? </a:t>
            </a:r>
          </a:p>
          <a:p>
            <a:pPr marL="811213" lvl="1" indent="-342900">
              <a:lnSpc>
                <a:spcPts val="2880"/>
              </a:lnSpc>
              <a:tabLst>
                <a:tab pos="215900" algn="l"/>
                <a:tab pos="336550" algn="l"/>
              </a:tabLst>
            </a:pPr>
            <a:r>
              <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What type of club will you build?</a:t>
            </a:r>
          </a:p>
          <a:p>
            <a:pPr marL="811213" lvl="1" indent="-342900">
              <a:lnSpc>
                <a:spcPts val="2880"/>
              </a:lnSpc>
              <a:tabLst>
                <a:tab pos="215900" algn="l"/>
                <a:tab pos="336550" algn="l"/>
              </a:tabLst>
            </a:pPr>
            <a:r>
              <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What is the timeline to building </a:t>
            </a:r>
            <a:br>
              <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br>
            <a:r>
              <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the new club?</a:t>
            </a:r>
          </a:p>
          <a:p>
            <a:pPr marL="811213" lvl="1" indent="-342900">
              <a:lnSpc>
                <a:spcPts val="2880"/>
              </a:lnSpc>
              <a:tabLst>
                <a:tab pos="215900" algn="l"/>
                <a:tab pos="336550" algn="l"/>
              </a:tabLst>
            </a:pPr>
            <a:r>
              <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What are your milestones?</a:t>
            </a:r>
          </a:p>
          <a:p>
            <a:pPr marL="811213" lvl="1" indent="-342900">
              <a:lnSpc>
                <a:spcPts val="2880"/>
              </a:lnSpc>
              <a:tabLst>
                <a:tab pos="215900" algn="l"/>
                <a:tab pos="336550" algn="l"/>
              </a:tabLst>
            </a:pPr>
            <a:r>
              <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Make a Recruiting Plan</a:t>
            </a:r>
          </a:p>
          <a:p>
            <a:pPr marL="11113" indent="0">
              <a:lnSpc>
                <a:spcPts val="2880"/>
              </a:lnSpc>
              <a:buNone/>
              <a:tabLst>
                <a:tab pos="215900" algn="l"/>
                <a:tab pos="336550" algn="l"/>
              </a:tabLst>
            </a:pPr>
            <a:endPar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endParaRPr>
          </a:p>
          <a:p>
            <a:pPr lvl="1"/>
            <a:endPar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Title 2">
            <a:extLst>
              <a:ext uri="{FF2B5EF4-FFF2-40B4-BE49-F238E27FC236}">
                <a16:creationId xmlns:a16="http://schemas.microsoft.com/office/drawing/2014/main" id="{B7650488-B4F2-6E9B-D588-97450AC0E8D9}"/>
              </a:ext>
            </a:extLst>
          </p:cNvPr>
          <p:cNvSpPr txBox="1">
            <a:spLocks/>
          </p:cNvSpPr>
          <p:nvPr/>
        </p:nvSpPr>
        <p:spPr>
          <a:xfrm>
            <a:off x="529590" y="365126"/>
            <a:ext cx="78867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Are You Ready?</a:t>
            </a:r>
          </a:p>
        </p:txBody>
      </p:sp>
      <p:pic>
        <p:nvPicPr>
          <p:cNvPr id="3" name="Picture 2" descr="A picture containing graphical user interface&#10;&#10;Description automatically generated">
            <a:extLst>
              <a:ext uri="{FF2B5EF4-FFF2-40B4-BE49-F238E27FC236}">
                <a16:creationId xmlns:a16="http://schemas.microsoft.com/office/drawing/2014/main" id="{57C6F15B-62EF-9787-74C3-0B59E91DC01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40395" y="2900895"/>
            <a:ext cx="2722605" cy="3460410"/>
          </a:xfrm>
          <a:prstGeom prst="rect">
            <a:avLst/>
          </a:prstGeom>
          <a:ln>
            <a:noFill/>
          </a:ln>
          <a:effectLst>
            <a:softEdge rad="112500"/>
          </a:effectLst>
        </p:spPr>
      </p:pic>
    </p:spTree>
    <p:extLst>
      <p:ext uri="{BB962C8B-B14F-4D97-AF65-F5344CB8AC3E}">
        <p14:creationId xmlns:p14="http://schemas.microsoft.com/office/powerpoint/2010/main" val="786860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470895" y="1578227"/>
            <a:ext cx="8328721" cy="11896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3" indent="0">
              <a:lnSpc>
                <a:spcPts val="2880"/>
              </a:lnSpc>
              <a:buNone/>
              <a:tabLst>
                <a:tab pos="215900" algn="l"/>
                <a:tab pos="336550" algn="l"/>
              </a:tabLst>
            </a:pPr>
            <a:r>
              <a:rPr lang="en-US" sz="24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A basic project plan should be made to ensure you provide expectations to the team. </a:t>
            </a:r>
          </a:p>
          <a:p>
            <a:pPr marL="11113" indent="0">
              <a:lnSpc>
                <a:spcPts val="2880"/>
              </a:lnSpc>
              <a:buNone/>
              <a:tabLst>
                <a:tab pos="215900" algn="l"/>
                <a:tab pos="336550" algn="l"/>
              </a:tabLst>
            </a:pPr>
            <a:endParaRPr lang="en-US" sz="20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endParaRPr>
          </a:p>
          <a:p>
            <a:pPr marL="11113" indent="0">
              <a:lnSpc>
                <a:spcPts val="2880"/>
              </a:lnSpc>
              <a:buNone/>
              <a:tabLst>
                <a:tab pos="215900" algn="l"/>
                <a:tab pos="336550" algn="l"/>
              </a:tabLst>
            </a:pPr>
            <a:endParaRPr lang="en-US" sz="20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endParaRPr>
          </a:p>
          <a:p>
            <a:pPr marL="11113" indent="0">
              <a:lnSpc>
                <a:spcPts val="2880"/>
              </a:lnSpc>
              <a:buNone/>
              <a:tabLst>
                <a:tab pos="215900" algn="l"/>
                <a:tab pos="336550" algn="l"/>
              </a:tabLst>
            </a:pPr>
            <a:endParaRPr lang="en-US" sz="20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endParaRPr>
          </a:p>
          <a:p>
            <a:pPr marL="11113" indent="0">
              <a:lnSpc>
                <a:spcPts val="2880"/>
              </a:lnSpc>
              <a:buNone/>
              <a:tabLst>
                <a:tab pos="215900" algn="l"/>
                <a:tab pos="336550" algn="l"/>
              </a:tabLst>
            </a:pPr>
            <a:endParaRPr lang="en-US" sz="20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endParaRPr>
          </a:p>
          <a:p>
            <a:pPr marL="11113" indent="0">
              <a:lnSpc>
                <a:spcPts val="2880"/>
              </a:lnSpc>
              <a:buNone/>
              <a:tabLst>
                <a:tab pos="215900" algn="l"/>
                <a:tab pos="336550" algn="l"/>
              </a:tabLst>
            </a:pPr>
            <a:endParaRPr lang="en-US" sz="24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endParaRPr>
          </a:p>
          <a:p>
            <a:pPr lvl="1"/>
            <a:endParaRPr lang="en-US" sz="20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Title 2">
            <a:extLst>
              <a:ext uri="{FF2B5EF4-FFF2-40B4-BE49-F238E27FC236}">
                <a16:creationId xmlns:a16="http://schemas.microsoft.com/office/drawing/2014/main" id="{B7650488-B4F2-6E9B-D588-97450AC0E8D9}"/>
              </a:ext>
            </a:extLst>
          </p:cNvPr>
          <p:cNvSpPr txBox="1">
            <a:spLocks/>
          </p:cNvSpPr>
          <p:nvPr/>
        </p:nvSpPr>
        <p:spPr>
          <a:xfrm>
            <a:off x="628650" y="363873"/>
            <a:ext cx="78867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Basic Project Plan</a:t>
            </a:r>
          </a:p>
        </p:txBody>
      </p:sp>
      <p:graphicFrame>
        <p:nvGraphicFramePr>
          <p:cNvPr id="3" name="Table 4">
            <a:extLst>
              <a:ext uri="{FF2B5EF4-FFF2-40B4-BE49-F238E27FC236}">
                <a16:creationId xmlns:a16="http://schemas.microsoft.com/office/drawing/2014/main" id="{5F31893B-910C-F402-DD05-D7F571F1008E}"/>
              </a:ext>
            </a:extLst>
          </p:cNvPr>
          <p:cNvGraphicFramePr>
            <a:graphicFrameLocks noGrp="1"/>
          </p:cNvGraphicFramePr>
          <p:nvPr>
            <p:extLst>
              <p:ext uri="{D42A27DB-BD31-4B8C-83A1-F6EECF244321}">
                <p14:modId xmlns:p14="http://schemas.microsoft.com/office/powerpoint/2010/main" val="3213336540"/>
              </p:ext>
            </p:extLst>
          </p:nvPr>
        </p:nvGraphicFramePr>
        <p:xfrm>
          <a:off x="628650" y="2841037"/>
          <a:ext cx="7965207" cy="3175000"/>
        </p:xfrm>
        <a:graphic>
          <a:graphicData uri="http://schemas.openxmlformats.org/drawingml/2006/table">
            <a:tbl>
              <a:tblPr firstRow="1" bandRow="1">
                <a:tableStyleId>{5C22544A-7EE6-4342-B048-85BDC9FD1C3A}</a:tableStyleId>
              </a:tblPr>
              <a:tblGrid>
                <a:gridCol w="2145004">
                  <a:extLst>
                    <a:ext uri="{9D8B030D-6E8A-4147-A177-3AD203B41FA5}">
                      <a16:colId xmlns:a16="http://schemas.microsoft.com/office/drawing/2014/main" val="3465150873"/>
                    </a:ext>
                  </a:extLst>
                </a:gridCol>
                <a:gridCol w="5820203">
                  <a:extLst>
                    <a:ext uri="{9D8B030D-6E8A-4147-A177-3AD203B41FA5}">
                      <a16:colId xmlns:a16="http://schemas.microsoft.com/office/drawing/2014/main" val="4109848832"/>
                    </a:ext>
                  </a:extLst>
                </a:gridCol>
              </a:tblGrid>
              <a:tr h="370840">
                <a:tc>
                  <a:txBody>
                    <a:bodyPr/>
                    <a:lstStyle/>
                    <a:p>
                      <a:r>
                        <a:rPr lang="en-US"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Task</a:t>
                      </a:r>
                    </a:p>
                  </a:txBody>
                  <a:tcPr/>
                </a:tc>
                <a:tc>
                  <a:txBody>
                    <a:bodyPr/>
                    <a:lstStyle/>
                    <a:p>
                      <a:r>
                        <a:rPr lang="en-US" sz="1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Description</a:t>
                      </a:r>
                    </a:p>
                  </a:txBody>
                  <a:tcPr/>
                </a:tc>
                <a:extLst>
                  <a:ext uri="{0D108BD9-81ED-4DB2-BD59-A6C34878D82A}">
                    <a16:rowId xmlns:a16="http://schemas.microsoft.com/office/drawing/2014/main" val="2620429998"/>
                  </a:ext>
                </a:extLst>
              </a:tr>
              <a:tr h="370840">
                <a:tc>
                  <a:txBody>
                    <a:bodyPr/>
                    <a:lstStyle/>
                    <a:p>
                      <a:r>
                        <a:rPr lang="en-US" sz="16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Who is on the team?</a:t>
                      </a:r>
                    </a:p>
                  </a:txBody>
                  <a:tcPr/>
                </a:tc>
                <a:tc>
                  <a:txBody>
                    <a:bodyPr/>
                    <a:lstStyle/>
                    <a:p>
                      <a:r>
                        <a:rPr lang="en-US" sz="16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2-3 builders</a:t>
                      </a:r>
                    </a:p>
                  </a:txBody>
                  <a:tcPr/>
                </a:tc>
                <a:extLst>
                  <a:ext uri="{0D108BD9-81ED-4DB2-BD59-A6C34878D82A}">
                    <a16:rowId xmlns:a16="http://schemas.microsoft.com/office/drawing/2014/main" val="2948988146"/>
                  </a:ext>
                </a:extLst>
              </a:tr>
              <a:tr h="370840">
                <a:tc>
                  <a:txBody>
                    <a:bodyPr/>
                    <a:lstStyle/>
                    <a:p>
                      <a:r>
                        <a:rPr lang="en-US" sz="16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Sponsor Clubs</a:t>
                      </a:r>
                    </a:p>
                  </a:txBody>
                  <a:tcPr/>
                </a:tc>
                <a:tc>
                  <a:txBody>
                    <a:bodyPr/>
                    <a:lstStyle/>
                    <a:p>
                      <a:r>
                        <a:rPr lang="en-US" sz="16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1-2 clubs</a:t>
                      </a:r>
                    </a:p>
                  </a:txBody>
                  <a:tcPr/>
                </a:tc>
                <a:extLst>
                  <a:ext uri="{0D108BD9-81ED-4DB2-BD59-A6C34878D82A}">
                    <a16:rowId xmlns:a16="http://schemas.microsoft.com/office/drawing/2014/main" val="1640060752"/>
                  </a:ext>
                </a:extLst>
              </a:tr>
              <a:tr h="370840">
                <a:tc>
                  <a:txBody>
                    <a:bodyPr/>
                    <a:lstStyle/>
                    <a:p>
                      <a:r>
                        <a:rPr lang="en-US" sz="16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Type of Club</a:t>
                      </a:r>
                    </a:p>
                  </a:txBody>
                  <a:tcPr/>
                </a:tc>
                <a:tc>
                  <a:txBody>
                    <a:bodyPr/>
                    <a:lstStyle/>
                    <a:p>
                      <a:r>
                        <a:rPr lang="en-US" sz="16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Traditional, College, Sports</a:t>
                      </a:r>
                    </a:p>
                  </a:txBody>
                  <a:tcPr/>
                </a:tc>
                <a:extLst>
                  <a:ext uri="{0D108BD9-81ED-4DB2-BD59-A6C34878D82A}">
                    <a16:rowId xmlns:a16="http://schemas.microsoft.com/office/drawing/2014/main" val="806916268"/>
                  </a:ext>
                </a:extLst>
              </a:tr>
              <a:tr h="370840">
                <a:tc>
                  <a:txBody>
                    <a:bodyPr/>
                    <a:lstStyle/>
                    <a:p>
                      <a:r>
                        <a:rPr lang="en-US" sz="16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Location</a:t>
                      </a:r>
                    </a:p>
                  </a:txBody>
                  <a:tcPr/>
                </a:tc>
                <a:tc>
                  <a:txBody>
                    <a:bodyPr/>
                    <a:lstStyle/>
                    <a:p>
                      <a:r>
                        <a:rPr lang="en-US" sz="16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Anywhere there is a need</a:t>
                      </a:r>
                    </a:p>
                  </a:txBody>
                  <a:tcPr/>
                </a:tc>
                <a:extLst>
                  <a:ext uri="{0D108BD9-81ED-4DB2-BD59-A6C34878D82A}">
                    <a16:rowId xmlns:a16="http://schemas.microsoft.com/office/drawing/2014/main" val="3799635378"/>
                  </a:ext>
                </a:extLst>
              </a:tr>
              <a:tr h="370840">
                <a:tc>
                  <a:txBody>
                    <a:bodyPr/>
                    <a:lstStyle/>
                    <a:p>
                      <a:r>
                        <a:rPr lang="en-US" sz="16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Timeline</a:t>
                      </a:r>
                    </a:p>
                  </a:txBody>
                  <a:tcPr/>
                </a:tc>
                <a:tc>
                  <a:txBody>
                    <a:bodyPr/>
                    <a:lstStyle/>
                    <a:p>
                      <a:r>
                        <a:rPr lang="en-US" sz="16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Start Date and Charter Date </a:t>
                      </a:r>
                    </a:p>
                  </a:txBody>
                  <a:tcPr/>
                </a:tc>
                <a:extLst>
                  <a:ext uri="{0D108BD9-81ED-4DB2-BD59-A6C34878D82A}">
                    <a16:rowId xmlns:a16="http://schemas.microsoft.com/office/drawing/2014/main" val="3822928821"/>
                  </a:ext>
                </a:extLst>
              </a:tr>
              <a:tr h="370840">
                <a:tc>
                  <a:txBody>
                    <a:bodyPr/>
                    <a:lstStyle/>
                    <a:p>
                      <a:r>
                        <a:rPr lang="en-US" sz="16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Notification</a:t>
                      </a:r>
                    </a:p>
                  </a:txBody>
                  <a:tcPr/>
                </a:tc>
                <a:tc>
                  <a:txBody>
                    <a:bodyPr/>
                    <a:lstStyle/>
                    <a:p>
                      <a:r>
                        <a:rPr lang="en-US" sz="16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New Club Building Chairs for District and Optimist International</a:t>
                      </a:r>
                    </a:p>
                  </a:txBody>
                  <a:tcPr/>
                </a:tc>
                <a:extLst>
                  <a:ext uri="{0D108BD9-81ED-4DB2-BD59-A6C34878D82A}">
                    <a16:rowId xmlns:a16="http://schemas.microsoft.com/office/drawing/2014/main" val="935147928"/>
                  </a:ext>
                </a:extLst>
              </a:tr>
              <a:tr h="370840">
                <a:tc>
                  <a:txBody>
                    <a:bodyPr/>
                    <a:lstStyle/>
                    <a:p>
                      <a:r>
                        <a:rPr lang="en-US" sz="16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Milestone</a:t>
                      </a:r>
                    </a:p>
                  </a:txBody>
                  <a:tcPr/>
                </a:tc>
                <a:tc>
                  <a:txBody>
                    <a:bodyPr/>
                    <a:lstStyle/>
                    <a:p>
                      <a:r>
                        <a:rPr lang="en-US" sz="16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Communication to keep team, leaders updated and on track. </a:t>
                      </a:r>
                    </a:p>
                  </a:txBody>
                  <a:tcPr/>
                </a:tc>
                <a:extLst>
                  <a:ext uri="{0D108BD9-81ED-4DB2-BD59-A6C34878D82A}">
                    <a16:rowId xmlns:a16="http://schemas.microsoft.com/office/drawing/2014/main" val="1689613998"/>
                  </a:ext>
                </a:extLst>
              </a:tr>
            </a:tbl>
          </a:graphicData>
        </a:graphic>
      </p:graphicFrame>
    </p:spTree>
    <p:extLst>
      <p:ext uri="{BB962C8B-B14F-4D97-AF65-F5344CB8AC3E}">
        <p14:creationId xmlns:p14="http://schemas.microsoft.com/office/powerpoint/2010/main" val="3224969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599302" y="1874177"/>
            <a:ext cx="8209032" cy="40406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3" indent="0">
              <a:lnSpc>
                <a:spcPts val="2880"/>
              </a:lnSpc>
              <a:buNone/>
              <a:tabLst>
                <a:tab pos="215900" algn="l"/>
                <a:tab pos="336550" algn="l"/>
              </a:tabLst>
            </a:pPr>
            <a:r>
              <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Here are some resources to help you along the way</a:t>
            </a:r>
          </a:p>
          <a:p>
            <a:pPr marL="354013" indent="-342900">
              <a:lnSpc>
                <a:spcPts val="2880"/>
              </a:lnSpc>
              <a:tabLst>
                <a:tab pos="215900" algn="l"/>
                <a:tab pos="336550" algn="l"/>
              </a:tabLst>
            </a:pPr>
            <a:r>
              <a:rPr lang="en-US" sz="24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Plan of Action </a:t>
            </a:r>
            <a:r>
              <a:rPr lang="en-US" sz="2000" u="sng"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hlinkClick r:id="rId3" invalidUrl="http:///">
                  <a:extLst>
                    <a:ext uri="{A12FA001-AC4F-418D-AE19-62706E023703}">
                      <ahyp:hlinkClr xmlns:ahyp="http://schemas.microsoft.com/office/drawing/2018/hyperlinkcolor" val="tx"/>
                    </a:ext>
                  </a:extLst>
                </a:hlinkClick>
              </a:rPr>
              <a:t>click here</a:t>
            </a:r>
            <a:endParaRPr lang="en-US" sz="2000" u="sng"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endParaRPr>
          </a:p>
          <a:p>
            <a:pPr marL="354013" indent="-342900">
              <a:lnSpc>
                <a:spcPts val="2880"/>
              </a:lnSpc>
              <a:tabLst>
                <a:tab pos="215900" algn="l"/>
                <a:tab pos="336550" algn="l"/>
              </a:tabLst>
            </a:pPr>
            <a:r>
              <a:rPr lang="en-US" sz="24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Membership Recruitment Kit </a:t>
            </a:r>
            <a:r>
              <a:rPr lang="en-US" sz="2000" u="sng" dirty="0">
                <a:solidFill>
                  <a:srgbClr val="0563C1"/>
                </a:solidFill>
                <a:latin typeface="Helvetica Neue" panose="02000503000000020004" pitchFamily="2" charset="0"/>
                <a:ea typeface="Helvetica Neue" panose="02000503000000020004" pitchFamily="2" charset="0"/>
                <a:cs typeface="Helvetica Neue" panose="02000503000000020004" pitchFamily="2" charset="0"/>
                <a:hlinkClick r:id="rId4">
                  <a:extLst>
                    <a:ext uri="{A12FA001-AC4F-418D-AE19-62706E023703}">
                      <ahyp:hlinkClr xmlns:ahyp="http://schemas.microsoft.com/office/drawing/2018/hyperlinkcolor" val="tx"/>
                    </a:ext>
                  </a:extLst>
                </a:hlinkClick>
              </a:rPr>
              <a:t>click here</a:t>
            </a:r>
            <a:r>
              <a:rPr lang="en-US" sz="20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hlinkClick r:id="rId4">
                  <a:extLst>
                    <a:ext uri="{A12FA001-AC4F-418D-AE19-62706E023703}">
                      <ahyp:hlinkClr xmlns:ahyp="http://schemas.microsoft.com/office/drawing/2018/hyperlinkcolor" val="tx"/>
                    </a:ext>
                  </a:extLst>
                </a:hlinkClick>
              </a:rPr>
              <a:t> </a:t>
            </a:r>
            <a:endParaRPr lang="en-US" sz="20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endParaRPr>
          </a:p>
          <a:p>
            <a:pPr marL="354013" indent="-342900">
              <a:lnSpc>
                <a:spcPts val="2880"/>
              </a:lnSpc>
              <a:tabLst>
                <a:tab pos="215900" algn="l"/>
                <a:tab pos="336550" algn="l"/>
              </a:tabLst>
            </a:pPr>
            <a:r>
              <a:rPr lang="en-US" sz="24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Membership Application</a:t>
            </a:r>
            <a:r>
              <a:rPr lang="en-US" sz="18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 </a:t>
            </a:r>
            <a:r>
              <a:rPr lang="en-US" sz="2000"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hlinkClick r:id="rId5">
                  <a:extLst>
                    <a:ext uri="{A12FA001-AC4F-418D-AE19-62706E023703}">
                      <ahyp:hlinkClr xmlns:ahyp="http://schemas.microsoft.com/office/drawing/2018/hyperlinkcolor" val="tx"/>
                    </a:ext>
                  </a:extLst>
                </a:hlinkClick>
              </a:rPr>
              <a:t>click here</a:t>
            </a:r>
            <a:endParaRPr lang="en-US" sz="2000"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endParaRPr>
          </a:p>
          <a:p>
            <a:pPr marL="811213" lvl="1" indent="-342900">
              <a:lnSpc>
                <a:spcPts val="2880"/>
              </a:lnSpc>
              <a:tabLst>
                <a:tab pos="215900" algn="l"/>
                <a:tab pos="336550" algn="l"/>
              </a:tabLst>
            </a:pPr>
            <a:r>
              <a:rPr lang="en-US" sz="18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Order applications from Optimist International Membership Team</a:t>
            </a:r>
          </a:p>
          <a:p>
            <a:pPr marL="11113" indent="0">
              <a:lnSpc>
                <a:spcPts val="2880"/>
              </a:lnSpc>
              <a:buNone/>
              <a:tabLst>
                <a:tab pos="215900" algn="l"/>
                <a:tab pos="336550" algn="l"/>
              </a:tabLst>
            </a:pPr>
            <a:endPar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endParaRPr>
          </a:p>
          <a:p>
            <a:pPr lvl="1"/>
            <a:endPar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Title 2">
            <a:extLst>
              <a:ext uri="{FF2B5EF4-FFF2-40B4-BE49-F238E27FC236}">
                <a16:creationId xmlns:a16="http://schemas.microsoft.com/office/drawing/2014/main" id="{B7650488-B4F2-6E9B-D588-97450AC0E8D9}"/>
              </a:ext>
            </a:extLst>
          </p:cNvPr>
          <p:cNvSpPr txBox="1">
            <a:spLocks/>
          </p:cNvSpPr>
          <p:nvPr/>
        </p:nvSpPr>
        <p:spPr>
          <a:xfrm>
            <a:off x="529590" y="365126"/>
            <a:ext cx="78867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Resources</a:t>
            </a:r>
          </a:p>
        </p:txBody>
      </p:sp>
    </p:spTree>
    <p:extLst>
      <p:ext uri="{BB962C8B-B14F-4D97-AF65-F5344CB8AC3E}">
        <p14:creationId xmlns:p14="http://schemas.microsoft.com/office/powerpoint/2010/main" val="1554429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33868"/>
            <a:ext cx="9144000" cy="6076736"/>
          </a:xfrm>
          <a:prstGeom prst="rect">
            <a:avLst/>
          </a:prstGeom>
        </p:spPr>
      </p:pic>
      <p:sp>
        <p:nvSpPr>
          <p:cNvPr id="6" name="TextBox 5">
            <a:extLst>
              <a:ext uri="{FF2B5EF4-FFF2-40B4-BE49-F238E27FC236}">
                <a16:creationId xmlns:a16="http://schemas.microsoft.com/office/drawing/2014/main" id="{592460B7-96F1-614E-8F0B-543D861434BF}"/>
              </a:ext>
            </a:extLst>
          </p:cNvPr>
          <p:cNvSpPr txBox="1"/>
          <p:nvPr/>
        </p:nvSpPr>
        <p:spPr>
          <a:xfrm>
            <a:off x="827791" y="1020496"/>
            <a:ext cx="7579609" cy="872547"/>
          </a:xfrm>
          <a:prstGeom prst="rect">
            <a:avLst/>
          </a:prstGeom>
          <a:noFill/>
        </p:spPr>
        <p:txBody>
          <a:bodyPr wrap="square" rtlCol="0">
            <a:spAutoFit/>
          </a:bodyPr>
          <a:lstStyle/>
          <a:p>
            <a:pPr>
              <a:lnSpc>
                <a:spcPts val="6000"/>
              </a:lnSpc>
            </a:pPr>
            <a:r>
              <a:rPr lang="en-US" sz="6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Inform &amp; Organize</a:t>
            </a:r>
          </a:p>
        </p:txBody>
      </p:sp>
      <p:sp>
        <p:nvSpPr>
          <p:cNvPr id="7" name="Shape 112">
            <a:extLst>
              <a:ext uri="{FF2B5EF4-FFF2-40B4-BE49-F238E27FC236}">
                <a16:creationId xmlns:a16="http://schemas.microsoft.com/office/drawing/2014/main" id="{5732AFD4-14F5-3945-9E7A-0EBFAF0F957C}"/>
              </a:ext>
            </a:extLst>
          </p:cNvPr>
          <p:cNvSpPr/>
          <p:nvPr/>
        </p:nvSpPr>
        <p:spPr>
          <a:xfrm>
            <a:off x="918652" y="1805864"/>
            <a:ext cx="7514009" cy="41402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nSpc>
                <a:spcPts val="2500"/>
              </a:lnSpc>
              <a:defRPr sz="2400">
                <a:solidFill>
                  <a:srgbClr val="FFFFFF"/>
                </a:solidFill>
              </a:defRPr>
            </a:pPr>
            <a:endParaRPr dirty="0"/>
          </a:p>
        </p:txBody>
      </p:sp>
      <p:grpSp>
        <p:nvGrpSpPr>
          <p:cNvPr id="2" name="Group 1">
            <a:extLst>
              <a:ext uri="{FF2B5EF4-FFF2-40B4-BE49-F238E27FC236}">
                <a16:creationId xmlns:a16="http://schemas.microsoft.com/office/drawing/2014/main" id="{EA7A0AAF-A708-02DF-22D9-699B2D56B634}"/>
              </a:ext>
            </a:extLst>
          </p:cNvPr>
          <p:cNvGrpSpPr/>
          <p:nvPr/>
        </p:nvGrpSpPr>
        <p:grpSpPr>
          <a:xfrm>
            <a:off x="827791" y="3208642"/>
            <a:ext cx="7819691" cy="883022"/>
            <a:chOff x="490591" y="3282592"/>
            <a:chExt cx="7645671" cy="883022"/>
          </a:xfrm>
        </p:grpSpPr>
        <p:sp>
          <p:nvSpPr>
            <p:cNvPr id="3" name="Content Placeholder 2">
              <a:extLst>
                <a:ext uri="{FF2B5EF4-FFF2-40B4-BE49-F238E27FC236}">
                  <a16:creationId xmlns:a16="http://schemas.microsoft.com/office/drawing/2014/main" id="{C0E1B0D4-C825-10CA-660D-820F58AC2D7F}"/>
                </a:ext>
              </a:extLst>
            </p:cNvPr>
            <p:cNvSpPr txBox="1">
              <a:spLocks/>
            </p:cNvSpPr>
            <p:nvPr/>
          </p:nvSpPr>
          <p:spPr>
            <a:xfrm>
              <a:off x="490591" y="3282592"/>
              <a:ext cx="7645671" cy="8830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3" lvl="1" indent="0">
                <a:buNone/>
                <a:tabLst>
                  <a:tab pos="331788" algn="l"/>
                </a:tabLst>
              </a:pPr>
              <a:r>
                <a:rPr lang="en-US" sz="1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t>
              </a:r>
              <a:r>
                <a:rPr lang="en-US" sz="1600" i="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With organization comes empowerment</a:t>
              </a:r>
              <a:r>
                <a:rPr lang="en-US" sz="1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a:t>
              </a:r>
            </a:p>
            <a:p>
              <a:pPr marL="457200" lvl="1" indent="0">
                <a:buNone/>
              </a:pP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a:t>
              </a:r>
            </a:p>
          </p:txBody>
        </p:sp>
        <p:sp>
          <p:nvSpPr>
            <p:cNvPr id="5" name="TextBox 4">
              <a:extLst>
                <a:ext uri="{FF2B5EF4-FFF2-40B4-BE49-F238E27FC236}">
                  <a16:creationId xmlns:a16="http://schemas.microsoft.com/office/drawing/2014/main" id="{04F764F6-0DA3-5EA2-187B-B3F85D84EE6C}"/>
                </a:ext>
              </a:extLst>
            </p:cNvPr>
            <p:cNvSpPr txBox="1"/>
            <p:nvPr/>
          </p:nvSpPr>
          <p:spPr>
            <a:xfrm>
              <a:off x="4846849" y="3609437"/>
              <a:ext cx="1721877" cy="276999"/>
            </a:xfrm>
            <a:prstGeom prst="rect">
              <a:avLst/>
            </a:prstGeom>
            <a:noFill/>
          </p:spPr>
          <p:txBody>
            <a:bodyPr wrap="square" rtlCol="0">
              <a:spAutoFit/>
            </a:bodyPr>
            <a:lstStyle/>
            <a:p>
              <a:pPr algn="r"/>
              <a:r>
                <a:rPr lang="en-US" sz="12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Lynda Peterson</a:t>
              </a:r>
            </a:p>
          </p:txBody>
        </p:sp>
      </p:grpSp>
    </p:spTree>
    <p:extLst>
      <p:ext uri="{BB962C8B-B14F-4D97-AF65-F5344CB8AC3E}">
        <p14:creationId xmlns:p14="http://schemas.microsoft.com/office/powerpoint/2010/main" val="367743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529590" y="1697475"/>
            <a:ext cx="4374890" cy="48021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3" indent="0">
              <a:lnSpc>
                <a:spcPts val="2880"/>
              </a:lnSpc>
              <a:buNone/>
              <a:tabLst>
                <a:tab pos="215900" algn="l"/>
                <a:tab pos="336550" algn="l"/>
              </a:tabLst>
            </a:pPr>
            <a:r>
              <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 Educate prospective Members about who we are, what we do, and how </a:t>
            </a:r>
            <a:r>
              <a:rPr lang="en-US" b="1"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THEY</a:t>
            </a:r>
            <a:r>
              <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 can serve in your community. </a:t>
            </a:r>
          </a:p>
          <a:p>
            <a:pPr marL="11113" indent="0">
              <a:lnSpc>
                <a:spcPts val="2880"/>
              </a:lnSpc>
              <a:buNone/>
              <a:tabLst>
                <a:tab pos="215900" algn="l"/>
                <a:tab pos="336550" algn="l"/>
              </a:tabLst>
            </a:pPr>
            <a:r>
              <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-Held in-between recruiting activities to build Members and show them how they can be leaders through Optimism.</a:t>
            </a:r>
          </a:p>
        </p:txBody>
      </p:sp>
      <p:sp>
        <p:nvSpPr>
          <p:cNvPr id="4" name="Title 2">
            <a:extLst>
              <a:ext uri="{FF2B5EF4-FFF2-40B4-BE49-F238E27FC236}">
                <a16:creationId xmlns:a16="http://schemas.microsoft.com/office/drawing/2014/main" id="{B7650488-B4F2-6E9B-D588-97450AC0E8D9}"/>
              </a:ext>
            </a:extLst>
          </p:cNvPr>
          <p:cNvSpPr txBox="1">
            <a:spLocks/>
          </p:cNvSpPr>
          <p:nvPr/>
        </p:nvSpPr>
        <p:spPr>
          <a:xfrm>
            <a:off x="529590" y="365126"/>
            <a:ext cx="78867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Informational Gatherings</a:t>
            </a:r>
          </a:p>
        </p:txBody>
      </p:sp>
      <p:pic>
        <p:nvPicPr>
          <p:cNvPr id="6" name="Picture 5" descr="A picture containing text, balloon, vector graphics&#10;&#10;Description automatically generated">
            <a:extLst>
              <a:ext uri="{FF2B5EF4-FFF2-40B4-BE49-F238E27FC236}">
                <a16:creationId xmlns:a16="http://schemas.microsoft.com/office/drawing/2014/main" id="{E491ADAE-1D97-85A5-D72F-D6541703755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8072" y="1808017"/>
            <a:ext cx="4237274" cy="4026725"/>
          </a:xfrm>
          <a:prstGeom prst="rect">
            <a:avLst/>
          </a:prstGeom>
        </p:spPr>
      </p:pic>
    </p:spTree>
    <p:extLst>
      <p:ext uri="{BB962C8B-B14F-4D97-AF65-F5344CB8AC3E}">
        <p14:creationId xmlns:p14="http://schemas.microsoft.com/office/powerpoint/2010/main" val="973188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484094" y="1690689"/>
            <a:ext cx="4634753" cy="48021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3" indent="0">
              <a:lnSpc>
                <a:spcPts val="2880"/>
              </a:lnSpc>
              <a:buNone/>
              <a:tabLst>
                <a:tab pos="215900" algn="l"/>
                <a:tab pos="336550" algn="l"/>
              </a:tabLst>
            </a:pPr>
            <a:r>
              <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Your first meeting of prospective members will be to be to gain knowledge, so you need an agenda and keep this meeting and additional meetings to specific time box of one hour. </a:t>
            </a:r>
          </a:p>
          <a:p>
            <a:pPr marL="11113" indent="0">
              <a:lnSpc>
                <a:spcPts val="2880"/>
              </a:lnSpc>
              <a:buNone/>
              <a:tabLst>
                <a:tab pos="215900" algn="l"/>
                <a:tab pos="336550" algn="l"/>
              </a:tabLst>
            </a:pPr>
            <a:r>
              <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Remember to respect everyone's time. </a:t>
            </a:r>
          </a:p>
          <a:p>
            <a:pPr marL="468313" indent="-457200">
              <a:lnSpc>
                <a:spcPts val="2880"/>
              </a:lnSpc>
              <a:tabLst>
                <a:tab pos="215900" algn="l"/>
                <a:tab pos="336550" algn="l"/>
              </a:tabLst>
            </a:pPr>
            <a:endPar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endParaRPr>
          </a:p>
          <a:p>
            <a:pPr marL="468313" indent="-457200">
              <a:lnSpc>
                <a:spcPts val="2880"/>
              </a:lnSpc>
              <a:tabLst>
                <a:tab pos="215900" algn="l"/>
                <a:tab pos="336550" algn="l"/>
              </a:tabLst>
            </a:pPr>
            <a:endPar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endParaRPr>
          </a:p>
          <a:p>
            <a:pPr lvl="1"/>
            <a:endPar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Title 2">
            <a:extLst>
              <a:ext uri="{FF2B5EF4-FFF2-40B4-BE49-F238E27FC236}">
                <a16:creationId xmlns:a16="http://schemas.microsoft.com/office/drawing/2014/main" id="{B7650488-B4F2-6E9B-D588-97450AC0E8D9}"/>
              </a:ext>
            </a:extLst>
          </p:cNvPr>
          <p:cNvSpPr txBox="1">
            <a:spLocks/>
          </p:cNvSpPr>
          <p:nvPr/>
        </p:nvSpPr>
        <p:spPr>
          <a:xfrm>
            <a:off x="529590" y="365126"/>
            <a:ext cx="78867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Lay the Foundation</a:t>
            </a:r>
          </a:p>
        </p:txBody>
      </p:sp>
      <p:pic>
        <p:nvPicPr>
          <p:cNvPr id="3" name="Picture 2" descr="Graphical user interface, application, Word&#10;&#10;Description automatically generated">
            <a:extLst>
              <a:ext uri="{FF2B5EF4-FFF2-40B4-BE49-F238E27FC236}">
                <a16:creationId xmlns:a16="http://schemas.microsoft.com/office/drawing/2014/main" id="{F245CFE2-0748-8835-139E-12C59D27A70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64343" y="1690689"/>
            <a:ext cx="3797955" cy="4187597"/>
          </a:xfrm>
          <a:prstGeom prst="rect">
            <a:avLst/>
          </a:prstGeom>
        </p:spPr>
      </p:pic>
    </p:spTree>
    <p:extLst>
      <p:ext uri="{BB962C8B-B14F-4D97-AF65-F5344CB8AC3E}">
        <p14:creationId xmlns:p14="http://schemas.microsoft.com/office/powerpoint/2010/main" val="1035145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69507D6-7548-5496-6811-08F4442F189B}"/>
              </a:ext>
            </a:extLst>
          </p:cNvPr>
          <p:cNvSpPr/>
          <p:nvPr/>
        </p:nvSpPr>
        <p:spPr>
          <a:xfrm>
            <a:off x="0" y="1946"/>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picture containing arrow&#10;&#10;Description automatically generated">
            <a:extLst>
              <a:ext uri="{FF2B5EF4-FFF2-40B4-BE49-F238E27FC236}">
                <a16:creationId xmlns:a16="http://schemas.microsoft.com/office/drawing/2014/main" id="{D4387DE4-A707-08E9-A932-B828749317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
            <a:ext cx="9186053" cy="6857999"/>
          </a:xfrm>
          <a:prstGeom prst="rect">
            <a:avLst/>
          </a:prstGeom>
        </p:spPr>
      </p:pic>
      <p:sp>
        <p:nvSpPr>
          <p:cNvPr id="2" name="Title 1">
            <a:extLst>
              <a:ext uri="{FF2B5EF4-FFF2-40B4-BE49-F238E27FC236}">
                <a16:creationId xmlns:a16="http://schemas.microsoft.com/office/drawing/2014/main" id="{C875E2B7-6556-F1DF-E436-930B04CE8CCB}"/>
              </a:ext>
            </a:extLst>
          </p:cNvPr>
          <p:cNvSpPr txBox="1">
            <a:spLocks/>
          </p:cNvSpPr>
          <p:nvPr/>
        </p:nvSpPr>
        <p:spPr>
          <a:xfrm>
            <a:off x="628650" y="365126"/>
            <a:ext cx="7114918" cy="66919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b="1" dirty="0">
              <a:solidFill>
                <a:srgbClr val="0032A0"/>
              </a:solidFill>
              <a:latin typeface="+mn-lt"/>
            </a:endParaRPr>
          </a:p>
        </p:txBody>
      </p:sp>
      <p:sp>
        <p:nvSpPr>
          <p:cNvPr id="6" name="TextBox 5">
            <a:extLst>
              <a:ext uri="{FF2B5EF4-FFF2-40B4-BE49-F238E27FC236}">
                <a16:creationId xmlns:a16="http://schemas.microsoft.com/office/drawing/2014/main" id="{E26C0D53-047D-4B67-9B38-34078758D77B}"/>
              </a:ext>
            </a:extLst>
          </p:cNvPr>
          <p:cNvSpPr txBox="1"/>
          <p:nvPr/>
        </p:nvSpPr>
        <p:spPr>
          <a:xfrm>
            <a:off x="2628130" y="698673"/>
            <a:ext cx="3741730" cy="523220"/>
          </a:xfrm>
          <a:prstGeom prst="rect">
            <a:avLst/>
          </a:prstGeom>
          <a:noFill/>
        </p:spPr>
        <p:txBody>
          <a:bodyPr wrap="none" rtlCol="0">
            <a:spAutoFit/>
          </a:bodyPr>
          <a:lstStyle/>
          <a:p>
            <a:r>
              <a:rPr lang="en-US" sz="28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Research &amp; Discovery</a:t>
            </a:r>
          </a:p>
        </p:txBody>
      </p:sp>
      <p:sp>
        <p:nvSpPr>
          <p:cNvPr id="10" name="TextBox 9">
            <a:extLst>
              <a:ext uri="{FF2B5EF4-FFF2-40B4-BE49-F238E27FC236}">
                <a16:creationId xmlns:a16="http://schemas.microsoft.com/office/drawing/2014/main" id="{799A667D-8C85-730C-5142-14587EDA02EB}"/>
              </a:ext>
            </a:extLst>
          </p:cNvPr>
          <p:cNvSpPr txBox="1"/>
          <p:nvPr/>
        </p:nvSpPr>
        <p:spPr>
          <a:xfrm>
            <a:off x="1044344" y="2500522"/>
            <a:ext cx="2459328" cy="523220"/>
          </a:xfrm>
          <a:prstGeom prst="rect">
            <a:avLst/>
          </a:prstGeom>
          <a:noFill/>
        </p:spPr>
        <p:txBody>
          <a:bodyPr wrap="none" rtlCol="0">
            <a:spAutoFit/>
          </a:bodyPr>
          <a:lstStyle/>
          <a:p>
            <a:r>
              <a:rPr lang="en-US" sz="28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Plan &amp; Recruit</a:t>
            </a:r>
          </a:p>
        </p:txBody>
      </p:sp>
      <p:sp>
        <p:nvSpPr>
          <p:cNvPr id="14" name="TextBox 13">
            <a:extLst>
              <a:ext uri="{FF2B5EF4-FFF2-40B4-BE49-F238E27FC236}">
                <a16:creationId xmlns:a16="http://schemas.microsoft.com/office/drawing/2014/main" id="{5D5F84F5-49E9-9331-92AA-BBC3F937A0F4}"/>
              </a:ext>
            </a:extLst>
          </p:cNvPr>
          <p:cNvSpPr txBox="1"/>
          <p:nvPr/>
        </p:nvSpPr>
        <p:spPr>
          <a:xfrm>
            <a:off x="4186109" y="4114800"/>
            <a:ext cx="3069623" cy="523220"/>
          </a:xfrm>
          <a:prstGeom prst="rect">
            <a:avLst/>
          </a:prstGeom>
          <a:noFill/>
        </p:spPr>
        <p:txBody>
          <a:bodyPr wrap="none" rtlCol="0">
            <a:spAutoFit/>
          </a:bodyPr>
          <a:lstStyle/>
          <a:p>
            <a:r>
              <a:rPr lang="en-US" sz="28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Inform &amp; Organize</a:t>
            </a:r>
          </a:p>
        </p:txBody>
      </p:sp>
      <p:sp>
        <p:nvSpPr>
          <p:cNvPr id="15" name="TextBox 14">
            <a:extLst>
              <a:ext uri="{FF2B5EF4-FFF2-40B4-BE49-F238E27FC236}">
                <a16:creationId xmlns:a16="http://schemas.microsoft.com/office/drawing/2014/main" id="{C586C9A1-DF92-5DAB-9207-BC4BCC842936}"/>
              </a:ext>
            </a:extLst>
          </p:cNvPr>
          <p:cNvSpPr txBox="1"/>
          <p:nvPr/>
        </p:nvSpPr>
        <p:spPr>
          <a:xfrm>
            <a:off x="4950401" y="6071082"/>
            <a:ext cx="1850186" cy="523220"/>
          </a:xfrm>
          <a:prstGeom prst="rect">
            <a:avLst/>
          </a:prstGeom>
          <a:noFill/>
        </p:spPr>
        <p:txBody>
          <a:bodyPr wrap="none" rtlCol="0">
            <a:spAutoFit/>
          </a:bodyPr>
          <a:lstStyle/>
          <a:p>
            <a:r>
              <a:rPr lang="en-US" sz="28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Follow-Up</a:t>
            </a:r>
          </a:p>
        </p:txBody>
      </p:sp>
      <p:pic>
        <p:nvPicPr>
          <p:cNvPr id="12" name="Picture 11" descr="Logo, company name&#10;&#10;Description automatically generated">
            <a:extLst>
              <a:ext uri="{FF2B5EF4-FFF2-40B4-BE49-F238E27FC236}">
                <a16:creationId xmlns:a16="http://schemas.microsoft.com/office/drawing/2014/main" id="{352794B0-E425-DF77-26EB-BAB681CBDA5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90600" y="262466"/>
            <a:ext cx="1146999" cy="1146999"/>
          </a:xfrm>
          <a:prstGeom prst="rect">
            <a:avLst/>
          </a:prstGeom>
        </p:spPr>
      </p:pic>
    </p:spTree>
    <p:extLst>
      <p:ext uri="{BB962C8B-B14F-4D97-AF65-F5344CB8AC3E}">
        <p14:creationId xmlns:p14="http://schemas.microsoft.com/office/powerpoint/2010/main" val="3006740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484094" y="1690689"/>
            <a:ext cx="7945395" cy="48021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3" indent="0">
              <a:lnSpc>
                <a:spcPts val="2880"/>
              </a:lnSpc>
              <a:buNone/>
              <a:tabLst>
                <a:tab pos="215900" algn="l"/>
                <a:tab pos="336550" algn="l"/>
              </a:tabLst>
            </a:pPr>
            <a:endParaRPr lang="en-US" dirty="0"/>
          </a:p>
          <a:p>
            <a:pPr lvl="1"/>
            <a:endParaRPr lang="en-US" dirty="0"/>
          </a:p>
        </p:txBody>
      </p:sp>
      <p:sp>
        <p:nvSpPr>
          <p:cNvPr id="4" name="Title 2">
            <a:extLst>
              <a:ext uri="{FF2B5EF4-FFF2-40B4-BE49-F238E27FC236}">
                <a16:creationId xmlns:a16="http://schemas.microsoft.com/office/drawing/2014/main" id="{B7650488-B4F2-6E9B-D588-97450AC0E8D9}"/>
              </a:ext>
            </a:extLst>
          </p:cNvPr>
          <p:cNvSpPr txBox="1">
            <a:spLocks/>
          </p:cNvSpPr>
          <p:nvPr/>
        </p:nvSpPr>
        <p:spPr>
          <a:xfrm>
            <a:off x="529590" y="365126"/>
            <a:ext cx="78867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Sponsor Club</a:t>
            </a:r>
          </a:p>
          <a:p>
            <a:r>
              <a:rPr lang="en-US" sz="3600" b="1"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Pre-Organization Meeting </a:t>
            </a:r>
          </a:p>
        </p:txBody>
      </p:sp>
      <p:pic>
        <p:nvPicPr>
          <p:cNvPr id="10" name="Picture 9" descr="Graphical user interface, text, application, email&#10;&#10;Description automatically generated">
            <a:extLst>
              <a:ext uri="{FF2B5EF4-FFF2-40B4-BE49-F238E27FC236}">
                <a16:creationId xmlns:a16="http://schemas.microsoft.com/office/drawing/2014/main" id="{05B53BAD-581D-4A5F-1FCF-5EC322823AF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30065" y="3429000"/>
            <a:ext cx="4966592" cy="2650197"/>
          </a:xfrm>
          <a:prstGeom prst="rect">
            <a:avLst/>
          </a:prstGeom>
        </p:spPr>
      </p:pic>
      <p:sp>
        <p:nvSpPr>
          <p:cNvPr id="9" name="TextBox 8">
            <a:extLst>
              <a:ext uri="{FF2B5EF4-FFF2-40B4-BE49-F238E27FC236}">
                <a16:creationId xmlns:a16="http://schemas.microsoft.com/office/drawing/2014/main" id="{B0483848-78F9-42A7-B74B-C0BFA455C5FB}"/>
              </a:ext>
            </a:extLst>
          </p:cNvPr>
          <p:cNvSpPr txBox="1"/>
          <p:nvPr/>
        </p:nvSpPr>
        <p:spPr>
          <a:xfrm>
            <a:off x="529589" y="1729505"/>
            <a:ext cx="6167544" cy="1477328"/>
          </a:xfrm>
          <a:prstGeom prst="rect">
            <a:avLst/>
          </a:prstGeom>
          <a:noFill/>
        </p:spPr>
        <p:txBody>
          <a:bodyPr wrap="square">
            <a:spAutoFit/>
          </a:bodyPr>
          <a:lstStyle/>
          <a:p>
            <a:pPr marL="285750" marR="0" indent="-285750">
              <a:lnSpc>
                <a:spcPct val="100000"/>
              </a:lnSpc>
              <a:spcBef>
                <a:spcPts val="0"/>
              </a:spcBef>
              <a:spcAft>
                <a:spcPts val="1400"/>
              </a:spcAft>
              <a:buFont typeface="Arial" panose="020B0604020202020204" pitchFamily="34" charset="0"/>
              <a:buChar char="•"/>
            </a:pPr>
            <a:r>
              <a:rPr lang="en-US" sz="1800" dirty="0">
                <a:solidFill>
                  <a:srgbClr val="223D77"/>
                </a:solidFill>
                <a:effectLst/>
                <a:latin typeface="Helvetica Neue" panose="02000503000000020004" pitchFamily="2" charset="0"/>
                <a:ea typeface="Helvetica Neue" panose="02000503000000020004" pitchFamily="2" charset="0"/>
                <a:cs typeface="Helvetica Neue" panose="02000503000000020004" pitchFamily="2" charset="0"/>
              </a:rPr>
              <a:t>Meet with members of the New Club 10-14 days prior to the date set for the organizational meeting. This meeting should cover informal approval of the new Club’s bylaws, selection of officers, and determination of the date, place, time, and frequency of Club meetings.</a:t>
            </a:r>
          </a:p>
        </p:txBody>
      </p:sp>
    </p:spTree>
    <p:extLst>
      <p:ext uri="{BB962C8B-B14F-4D97-AF65-F5344CB8AC3E}">
        <p14:creationId xmlns:p14="http://schemas.microsoft.com/office/powerpoint/2010/main" val="3825484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B7650488-B4F2-6E9B-D588-97450AC0E8D9}"/>
              </a:ext>
            </a:extLst>
          </p:cNvPr>
          <p:cNvSpPr txBox="1">
            <a:spLocks/>
          </p:cNvSpPr>
          <p:nvPr/>
        </p:nvSpPr>
        <p:spPr>
          <a:xfrm>
            <a:off x="529590" y="365126"/>
            <a:ext cx="78867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Sponsor Club</a:t>
            </a:r>
          </a:p>
          <a:p>
            <a:r>
              <a:rPr lang="en-US" sz="3600" b="1"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Pre-Charter Requirements</a:t>
            </a:r>
          </a:p>
        </p:txBody>
      </p:sp>
      <p:sp>
        <p:nvSpPr>
          <p:cNvPr id="8" name="Content Placeholder 2"/>
          <p:cNvSpPr txBox="1">
            <a:spLocks/>
          </p:cNvSpPr>
          <p:nvPr/>
        </p:nvSpPr>
        <p:spPr>
          <a:xfrm>
            <a:off x="484094" y="1839453"/>
            <a:ext cx="5857439" cy="44175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a:lnSpc>
                <a:spcPct val="100000"/>
              </a:lnSpc>
              <a:spcBef>
                <a:spcPts val="0"/>
              </a:spcBef>
              <a:spcAft>
                <a:spcPts val="1400"/>
              </a:spcAft>
            </a:pPr>
            <a:endParaRPr lang="en-US" sz="1800" dirty="0">
              <a:solidFill>
                <a:srgbClr val="223D77"/>
              </a:solidFill>
              <a:effectLst/>
              <a:latin typeface="Helvetica Neue" panose="02000503000000020004" pitchFamily="2" charset="0"/>
              <a:ea typeface="Helvetica Neue" panose="02000503000000020004" pitchFamily="2" charset="0"/>
              <a:cs typeface="Helvetica Neue" panose="02000503000000020004" pitchFamily="2" charset="0"/>
            </a:endParaRPr>
          </a:p>
          <a:p>
            <a:pPr marR="0">
              <a:lnSpc>
                <a:spcPct val="100000"/>
              </a:lnSpc>
              <a:spcBef>
                <a:spcPts val="0"/>
              </a:spcBef>
              <a:spcAft>
                <a:spcPts val="1400"/>
              </a:spcAft>
            </a:pPr>
            <a:r>
              <a:rPr lang="en-US" sz="1800" dirty="0">
                <a:solidFill>
                  <a:srgbClr val="223D77"/>
                </a:solidFill>
                <a:effectLst/>
                <a:latin typeface="Helvetica Neue" panose="02000503000000020004" pitchFamily="2" charset="0"/>
                <a:ea typeface="Helvetica Neue" panose="02000503000000020004" pitchFamily="2" charset="0"/>
                <a:cs typeface="Helvetica Neue" panose="02000503000000020004" pitchFamily="2" charset="0"/>
              </a:rPr>
              <a:t>Notify Optimist International two weeks in advance of the intent to organize a New Club. This allows for the scheduling of a field rep and completion of other administrative matters.</a:t>
            </a:r>
          </a:p>
          <a:p>
            <a:pPr marR="0">
              <a:lnSpc>
                <a:spcPct val="100000"/>
              </a:lnSpc>
              <a:spcBef>
                <a:spcPts val="0"/>
              </a:spcBef>
              <a:spcAft>
                <a:spcPts val="1400"/>
              </a:spcAft>
            </a:pPr>
            <a:r>
              <a:rPr lang="en-US" sz="1800" dirty="0">
                <a:solidFill>
                  <a:srgbClr val="223D77"/>
                </a:solidFill>
                <a:effectLst/>
                <a:latin typeface="Helvetica Neue" panose="02000503000000020004" pitchFamily="2" charset="0"/>
                <a:ea typeface="Helvetica Neue" panose="02000503000000020004" pitchFamily="2" charset="0"/>
                <a:cs typeface="Helvetica Neue" panose="02000503000000020004" pitchFamily="2" charset="0"/>
              </a:rPr>
              <a:t>Send Optimist International the new Club fee one week prior to the organizational meeting to ensure timely recognition of the Club in the membership database.</a:t>
            </a:r>
          </a:p>
          <a:p>
            <a:pPr marL="11113" indent="0">
              <a:lnSpc>
                <a:spcPts val="2880"/>
              </a:lnSpc>
              <a:buNone/>
              <a:tabLst>
                <a:tab pos="215900" algn="l"/>
                <a:tab pos="336550" algn="l"/>
              </a:tabLst>
            </a:pPr>
            <a:endParaRPr lang="en-US" sz="18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971255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B7650488-B4F2-6E9B-D588-97450AC0E8D9}"/>
              </a:ext>
            </a:extLst>
          </p:cNvPr>
          <p:cNvSpPr txBox="1">
            <a:spLocks/>
          </p:cNvSpPr>
          <p:nvPr/>
        </p:nvSpPr>
        <p:spPr>
          <a:xfrm>
            <a:off x="529590" y="365126"/>
            <a:ext cx="78867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It’s time to CHARTER!</a:t>
            </a:r>
          </a:p>
        </p:txBody>
      </p:sp>
      <p:sp>
        <p:nvSpPr>
          <p:cNvPr id="8" name="Content Placeholder 2"/>
          <p:cNvSpPr txBox="1">
            <a:spLocks/>
          </p:cNvSpPr>
          <p:nvPr/>
        </p:nvSpPr>
        <p:spPr>
          <a:xfrm>
            <a:off x="484094" y="1839453"/>
            <a:ext cx="6238440" cy="44175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3" indent="0">
              <a:lnSpc>
                <a:spcPts val="2880"/>
              </a:lnSpc>
              <a:buNone/>
              <a:tabLst>
                <a:tab pos="215900" algn="l"/>
                <a:tab pos="336550" algn="l"/>
              </a:tabLst>
            </a:pPr>
            <a:r>
              <a:rPr lang="en-US" sz="20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Once you have 15 New Members or more you are ready to Charter and formally organize the Club.  </a:t>
            </a:r>
            <a:br>
              <a:rPr lang="en-US" sz="20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br>
            <a:r>
              <a:rPr lang="en-US" sz="20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To charter you will need to: </a:t>
            </a:r>
          </a:p>
          <a:p>
            <a:pPr marL="296863" indent="-285750">
              <a:lnSpc>
                <a:spcPts val="2880"/>
              </a:lnSpc>
              <a:tabLst>
                <a:tab pos="215900" algn="l"/>
                <a:tab pos="336550" algn="l"/>
              </a:tabLst>
            </a:pPr>
            <a:r>
              <a:rPr lang="en-US" sz="18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Complete the pre-organization structure </a:t>
            </a:r>
          </a:p>
          <a:p>
            <a:pPr marL="296863" indent="-285750">
              <a:lnSpc>
                <a:spcPts val="2880"/>
              </a:lnSpc>
              <a:tabLst>
                <a:tab pos="215900" algn="l"/>
                <a:tab pos="336550" algn="l"/>
              </a:tabLst>
            </a:pPr>
            <a:r>
              <a:rPr lang="en-US" sz="18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Schedule charter gathering with a minimum of nine </a:t>
            </a:r>
            <a:br>
              <a:rPr lang="en-US" sz="18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br>
            <a:r>
              <a:rPr lang="en-US" sz="18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Members of the Club in attendance (secure location, send invites) </a:t>
            </a:r>
          </a:p>
          <a:p>
            <a:pPr marL="296863" indent="-285750">
              <a:lnSpc>
                <a:spcPts val="2880"/>
              </a:lnSpc>
              <a:tabLst>
                <a:tab pos="215900" algn="l"/>
                <a:tab pos="336550" algn="l"/>
              </a:tabLst>
            </a:pPr>
            <a:r>
              <a:rPr lang="en-US" sz="18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Confirm a Field Rep to ensure all </a:t>
            </a:r>
            <a:br>
              <a:rPr lang="en-US" sz="18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br>
            <a:r>
              <a:rPr lang="en-US" sz="18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documentation is ready and</a:t>
            </a:r>
            <a:br>
              <a:rPr lang="en-US" sz="18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br>
            <a:r>
              <a:rPr lang="en-US" sz="18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formally charter the New Club. </a:t>
            </a:r>
          </a:p>
        </p:txBody>
      </p:sp>
      <p:pic>
        <p:nvPicPr>
          <p:cNvPr id="11" name="Picture 10" descr="A group of people posing for a photo&#10;&#10;Description automatically generated">
            <a:extLst>
              <a:ext uri="{FF2B5EF4-FFF2-40B4-BE49-F238E27FC236}">
                <a16:creationId xmlns:a16="http://schemas.microsoft.com/office/drawing/2014/main" id="{C3F355B2-132E-8327-D686-2F3AC0EC4E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39122" y="4344767"/>
            <a:ext cx="4512854" cy="2284633"/>
          </a:xfrm>
          <a:prstGeom prst="rect">
            <a:avLst/>
          </a:prstGeom>
          <a:effectLst>
            <a:softEdge rad="31750"/>
          </a:effectLst>
        </p:spPr>
      </p:pic>
    </p:spTree>
    <p:extLst>
      <p:ext uri="{BB962C8B-B14F-4D97-AF65-F5344CB8AC3E}">
        <p14:creationId xmlns:p14="http://schemas.microsoft.com/office/powerpoint/2010/main" val="1723854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484094" y="1839453"/>
            <a:ext cx="7945395" cy="40406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4013" indent="-342900">
              <a:lnSpc>
                <a:spcPts val="2880"/>
              </a:lnSpc>
              <a:tabLst>
                <a:tab pos="215900" algn="l"/>
                <a:tab pos="336550" algn="l"/>
              </a:tabLst>
            </a:pPr>
            <a:r>
              <a:rPr lang="en-US" sz="2400" dirty="0">
                <a:solidFill>
                  <a:srgbClr val="223D77"/>
                </a:solidFill>
              </a:rPr>
              <a:t>History </a:t>
            </a:r>
            <a:r>
              <a:rPr lang="en-US" sz="2000" dirty="0">
                <a:solidFill>
                  <a:schemeClr val="accent1"/>
                </a:solidFill>
                <a:hlinkClick r:id="rId3">
                  <a:extLst>
                    <a:ext uri="{A12FA001-AC4F-418D-AE19-62706E023703}">
                      <ahyp:hlinkClr xmlns:ahyp="http://schemas.microsoft.com/office/drawing/2018/hyperlinkcolor" val="tx"/>
                    </a:ext>
                  </a:extLst>
                </a:hlinkClick>
              </a:rPr>
              <a:t>click here</a:t>
            </a:r>
            <a:endParaRPr lang="en-US" sz="2000" dirty="0">
              <a:solidFill>
                <a:schemeClr val="accent1"/>
              </a:solidFill>
            </a:endParaRPr>
          </a:p>
          <a:p>
            <a:pPr marL="354013" indent="-342900">
              <a:lnSpc>
                <a:spcPts val="2880"/>
              </a:lnSpc>
              <a:tabLst>
                <a:tab pos="215900" algn="l"/>
                <a:tab pos="336550" algn="l"/>
              </a:tabLst>
            </a:pPr>
            <a:r>
              <a:rPr lang="en-US" sz="2400" dirty="0">
                <a:solidFill>
                  <a:srgbClr val="223D77"/>
                </a:solidFill>
              </a:rPr>
              <a:t>Projects </a:t>
            </a:r>
            <a:r>
              <a:rPr lang="en-US" sz="2000" dirty="0">
                <a:solidFill>
                  <a:schemeClr val="accent1"/>
                </a:solidFill>
                <a:hlinkClick r:id="rId4">
                  <a:extLst>
                    <a:ext uri="{A12FA001-AC4F-418D-AE19-62706E023703}">
                      <ahyp:hlinkClr xmlns:ahyp="http://schemas.microsoft.com/office/drawing/2018/hyperlinkcolor" val="tx"/>
                    </a:ext>
                  </a:extLst>
                </a:hlinkClick>
              </a:rPr>
              <a:t>click here</a:t>
            </a:r>
            <a:endParaRPr lang="en-US" sz="2000" dirty="0">
              <a:solidFill>
                <a:schemeClr val="accent1"/>
              </a:solidFill>
            </a:endParaRPr>
          </a:p>
          <a:p>
            <a:pPr marL="354013" indent="-342900">
              <a:lnSpc>
                <a:spcPts val="2880"/>
              </a:lnSpc>
              <a:tabLst>
                <a:tab pos="215900" algn="l"/>
                <a:tab pos="336550" algn="l"/>
              </a:tabLst>
            </a:pPr>
            <a:r>
              <a:rPr lang="en-US" sz="2400" dirty="0">
                <a:solidFill>
                  <a:srgbClr val="223D77"/>
                </a:solidFill>
              </a:rPr>
              <a:t>New Club Rules &amp; Requirements </a:t>
            </a:r>
            <a:r>
              <a:rPr lang="en-US" sz="2000" dirty="0">
                <a:solidFill>
                  <a:schemeClr val="accent1"/>
                </a:solidFill>
                <a:hlinkClick r:id="rId5">
                  <a:extLst>
                    <a:ext uri="{A12FA001-AC4F-418D-AE19-62706E023703}">
                      <ahyp:hlinkClr xmlns:ahyp="http://schemas.microsoft.com/office/drawing/2018/hyperlinkcolor" val="tx"/>
                    </a:ext>
                  </a:extLst>
                </a:hlinkClick>
              </a:rPr>
              <a:t>click here</a:t>
            </a:r>
            <a:endParaRPr lang="en-US" sz="2000" dirty="0">
              <a:solidFill>
                <a:schemeClr val="accent1"/>
              </a:solidFill>
            </a:endParaRPr>
          </a:p>
          <a:p>
            <a:pPr marL="354013" indent="-342900">
              <a:lnSpc>
                <a:spcPts val="2880"/>
              </a:lnSpc>
              <a:tabLst>
                <a:tab pos="215900" algn="l"/>
                <a:tab pos="336550" algn="l"/>
              </a:tabLst>
            </a:pPr>
            <a:r>
              <a:rPr lang="en-US" sz="2400" dirty="0">
                <a:solidFill>
                  <a:srgbClr val="223D77"/>
                </a:solidFill>
              </a:rPr>
              <a:t>Dues &amp; Fees </a:t>
            </a:r>
            <a:r>
              <a:rPr lang="en-US" sz="2000" dirty="0">
                <a:solidFill>
                  <a:srgbClr val="223D77"/>
                </a:solidFill>
                <a:hlinkClick r:id="rId6"/>
              </a:rPr>
              <a:t>click here</a:t>
            </a:r>
            <a:endParaRPr lang="en-US" dirty="0">
              <a:solidFill>
                <a:srgbClr val="223D77"/>
              </a:solidFill>
            </a:endParaRPr>
          </a:p>
          <a:p>
            <a:pPr marL="354013" indent="-342900">
              <a:lnSpc>
                <a:spcPts val="2880"/>
              </a:lnSpc>
              <a:tabLst>
                <a:tab pos="215900" algn="l"/>
                <a:tab pos="336550" algn="l"/>
              </a:tabLst>
            </a:pPr>
            <a:r>
              <a:rPr lang="en-US" sz="2400" dirty="0">
                <a:solidFill>
                  <a:srgbClr val="223D77"/>
                </a:solidFill>
              </a:rPr>
              <a:t>Club Officers </a:t>
            </a:r>
            <a:r>
              <a:rPr lang="en-US" sz="2000" i="1" dirty="0">
                <a:solidFill>
                  <a:srgbClr val="FF0000"/>
                </a:solidFill>
              </a:rPr>
              <a:t>coming soon</a:t>
            </a:r>
            <a:endParaRPr lang="en-US" sz="1800" i="1" dirty="0">
              <a:solidFill>
                <a:srgbClr val="FF0000"/>
              </a:solidFill>
            </a:endParaRPr>
          </a:p>
        </p:txBody>
      </p:sp>
      <p:sp>
        <p:nvSpPr>
          <p:cNvPr id="4" name="Title 2">
            <a:extLst>
              <a:ext uri="{FF2B5EF4-FFF2-40B4-BE49-F238E27FC236}">
                <a16:creationId xmlns:a16="http://schemas.microsoft.com/office/drawing/2014/main" id="{B7650488-B4F2-6E9B-D588-97450AC0E8D9}"/>
              </a:ext>
            </a:extLst>
          </p:cNvPr>
          <p:cNvSpPr txBox="1">
            <a:spLocks/>
          </p:cNvSpPr>
          <p:nvPr/>
        </p:nvSpPr>
        <p:spPr>
          <a:xfrm>
            <a:off x="529590" y="365126"/>
            <a:ext cx="78867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223D77"/>
                </a:solidFill>
                <a:latin typeface="+mn-lt"/>
              </a:rPr>
              <a:t>Resources</a:t>
            </a:r>
          </a:p>
        </p:txBody>
      </p:sp>
    </p:spTree>
    <p:extLst>
      <p:ext uri="{BB962C8B-B14F-4D97-AF65-F5344CB8AC3E}">
        <p14:creationId xmlns:p14="http://schemas.microsoft.com/office/powerpoint/2010/main" val="1117997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076736"/>
          </a:xfrm>
          <a:prstGeom prst="rect">
            <a:avLst/>
          </a:prstGeom>
        </p:spPr>
      </p:pic>
      <p:sp>
        <p:nvSpPr>
          <p:cNvPr id="6" name="TextBox 5">
            <a:extLst>
              <a:ext uri="{FF2B5EF4-FFF2-40B4-BE49-F238E27FC236}">
                <a16:creationId xmlns:a16="http://schemas.microsoft.com/office/drawing/2014/main" id="{592460B7-96F1-614E-8F0B-543D861434BF}"/>
              </a:ext>
            </a:extLst>
          </p:cNvPr>
          <p:cNvSpPr txBox="1"/>
          <p:nvPr/>
        </p:nvSpPr>
        <p:spPr>
          <a:xfrm>
            <a:off x="827791" y="1020496"/>
            <a:ext cx="7579609" cy="872547"/>
          </a:xfrm>
          <a:prstGeom prst="rect">
            <a:avLst/>
          </a:prstGeom>
          <a:noFill/>
        </p:spPr>
        <p:txBody>
          <a:bodyPr wrap="square" rtlCol="0">
            <a:spAutoFit/>
          </a:bodyPr>
          <a:lstStyle/>
          <a:p>
            <a:pPr>
              <a:lnSpc>
                <a:spcPts val="6000"/>
              </a:lnSpc>
            </a:pPr>
            <a:r>
              <a:rPr lang="en-US" sz="6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Follow-Up</a:t>
            </a:r>
          </a:p>
        </p:txBody>
      </p:sp>
      <p:sp>
        <p:nvSpPr>
          <p:cNvPr id="7" name="Shape 112">
            <a:extLst>
              <a:ext uri="{FF2B5EF4-FFF2-40B4-BE49-F238E27FC236}">
                <a16:creationId xmlns:a16="http://schemas.microsoft.com/office/drawing/2014/main" id="{5732AFD4-14F5-3945-9E7A-0EBFAF0F957C}"/>
              </a:ext>
            </a:extLst>
          </p:cNvPr>
          <p:cNvSpPr/>
          <p:nvPr/>
        </p:nvSpPr>
        <p:spPr>
          <a:xfrm>
            <a:off x="918652" y="1805864"/>
            <a:ext cx="7514009" cy="41402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nSpc>
                <a:spcPts val="2500"/>
              </a:lnSpc>
              <a:defRPr sz="2400">
                <a:solidFill>
                  <a:srgbClr val="FFFFFF"/>
                </a:solidFill>
              </a:defRPr>
            </a:pPr>
            <a:endParaRPr dirty="0"/>
          </a:p>
        </p:txBody>
      </p:sp>
      <p:grpSp>
        <p:nvGrpSpPr>
          <p:cNvPr id="2" name="Group 1">
            <a:extLst>
              <a:ext uri="{FF2B5EF4-FFF2-40B4-BE49-F238E27FC236}">
                <a16:creationId xmlns:a16="http://schemas.microsoft.com/office/drawing/2014/main" id="{A0C5F16B-3CAC-7E15-E0B2-ED70963F01F0}"/>
              </a:ext>
            </a:extLst>
          </p:cNvPr>
          <p:cNvGrpSpPr/>
          <p:nvPr/>
        </p:nvGrpSpPr>
        <p:grpSpPr>
          <a:xfrm>
            <a:off x="827791" y="3071585"/>
            <a:ext cx="7819691" cy="883022"/>
            <a:chOff x="490591" y="3145535"/>
            <a:chExt cx="7645671" cy="883022"/>
          </a:xfrm>
        </p:grpSpPr>
        <p:sp>
          <p:nvSpPr>
            <p:cNvPr id="3" name="Content Placeholder 2">
              <a:extLst>
                <a:ext uri="{FF2B5EF4-FFF2-40B4-BE49-F238E27FC236}">
                  <a16:creationId xmlns:a16="http://schemas.microsoft.com/office/drawing/2014/main" id="{9ADB89BD-2BBB-877F-B597-365799E28BC2}"/>
                </a:ext>
              </a:extLst>
            </p:cNvPr>
            <p:cNvSpPr txBox="1">
              <a:spLocks/>
            </p:cNvSpPr>
            <p:nvPr/>
          </p:nvSpPr>
          <p:spPr>
            <a:xfrm>
              <a:off x="490591" y="3145535"/>
              <a:ext cx="7645671" cy="8830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3" lvl="1" indent="0">
                <a:buNone/>
                <a:tabLst>
                  <a:tab pos="331788" algn="l"/>
                </a:tabLst>
              </a:pPr>
              <a:r>
                <a:rPr lang="en-US" sz="1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“Success comes from taking the initiative and following up or persisting” </a:t>
              </a:r>
            </a:p>
            <a:p>
              <a:pPr marL="457200" lvl="1" indent="0">
                <a:buNone/>
              </a:pP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a:t>
              </a:r>
            </a:p>
          </p:txBody>
        </p:sp>
        <p:sp>
          <p:nvSpPr>
            <p:cNvPr id="5" name="TextBox 4">
              <a:extLst>
                <a:ext uri="{FF2B5EF4-FFF2-40B4-BE49-F238E27FC236}">
                  <a16:creationId xmlns:a16="http://schemas.microsoft.com/office/drawing/2014/main" id="{0F48A035-CCDD-AC0E-F180-C76C375ECC74}"/>
                </a:ext>
              </a:extLst>
            </p:cNvPr>
            <p:cNvSpPr txBox="1"/>
            <p:nvPr/>
          </p:nvSpPr>
          <p:spPr>
            <a:xfrm>
              <a:off x="4252825" y="3727384"/>
              <a:ext cx="2219218" cy="276999"/>
            </a:xfrm>
            <a:prstGeom prst="rect">
              <a:avLst/>
            </a:prstGeom>
            <a:noFill/>
          </p:spPr>
          <p:txBody>
            <a:bodyPr wrap="square" rtlCol="0">
              <a:spAutoFit/>
            </a:bodyPr>
            <a:lstStyle/>
            <a:p>
              <a:pPr algn="r"/>
              <a:r>
                <a:rPr lang="en-US" sz="12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Tony Robbins</a:t>
              </a:r>
            </a:p>
          </p:txBody>
        </p:sp>
      </p:grpSp>
    </p:spTree>
    <p:extLst>
      <p:ext uri="{BB962C8B-B14F-4D97-AF65-F5344CB8AC3E}">
        <p14:creationId xmlns:p14="http://schemas.microsoft.com/office/powerpoint/2010/main" val="24390825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5101937" y="1837764"/>
            <a:ext cx="3875808" cy="47961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3" indent="0">
              <a:lnSpc>
                <a:spcPts val="2880"/>
              </a:lnSpc>
              <a:buNone/>
              <a:tabLst>
                <a:tab pos="215900" algn="l"/>
                <a:tab pos="336550" algn="l"/>
              </a:tabLst>
            </a:pPr>
            <a:r>
              <a:rPr lang="en-US" sz="24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Just because the New Club is chartered, it doesn’t mean that you won’t need to do some follow-up. </a:t>
            </a:r>
          </a:p>
          <a:p>
            <a:pPr marL="11113" indent="0">
              <a:lnSpc>
                <a:spcPts val="2880"/>
              </a:lnSpc>
              <a:buNone/>
              <a:tabLst>
                <a:tab pos="215900" algn="l"/>
                <a:tab pos="336550" algn="l"/>
              </a:tabLst>
            </a:pPr>
            <a:r>
              <a:rPr lang="en-US" sz="24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A successful Club requires additional and continuous training.</a:t>
            </a:r>
          </a:p>
          <a:p>
            <a:pPr marL="11113" indent="0">
              <a:lnSpc>
                <a:spcPts val="2880"/>
              </a:lnSpc>
              <a:buNone/>
              <a:tabLst>
                <a:tab pos="215900" algn="l"/>
                <a:tab pos="336550" algn="l"/>
              </a:tabLst>
            </a:pPr>
            <a:r>
              <a:rPr lang="en-US" sz="24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There are three phases that need to be completed to ensure a successful New Club.</a:t>
            </a:r>
          </a:p>
          <a:p>
            <a:pPr marL="11113" indent="0">
              <a:lnSpc>
                <a:spcPts val="2880"/>
              </a:lnSpc>
              <a:buNone/>
              <a:tabLst>
                <a:tab pos="215900" algn="l"/>
                <a:tab pos="336550" algn="l"/>
              </a:tabLst>
            </a:pPr>
            <a:endParaRPr lang="en-US" sz="24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Title 2">
            <a:extLst>
              <a:ext uri="{FF2B5EF4-FFF2-40B4-BE49-F238E27FC236}">
                <a16:creationId xmlns:a16="http://schemas.microsoft.com/office/drawing/2014/main" id="{B7650488-B4F2-6E9B-D588-97450AC0E8D9}"/>
              </a:ext>
            </a:extLst>
          </p:cNvPr>
          <p:cNvSpPr txBox="1">
            <a:spLocks/>
          </p:cNvSpPr>
          <p:nvPr/>
        </p:nvSpPr>
        <p:spPr>
          <a:xfrm>
            <a:off x="529590" y="365126"/>
            <a:ext cx="78867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Follow-Up Process</a:t>
            </a:r>
          </a:p>
        </p:txBody>
      </p:sp>
      <p:pic>
        <p:nvPicPr>
          <p:cNvPr id="12" name="Picture 11" descr="Logo&#10;&#10;Description automatically generated">
            <a:extLst>
              <a:ext uri="{FF2B5EF4-FFF2-40B4-BE49-F238E27FC236}">
                <a16:creationId xmlns:a16="http://schemas.microsoft.com/office/drawing/2014/main" id="{6E075E52-1544-168B-290D-C17F0D379C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198" y="1837764"/>
            <a:ext cx="5034739" cy="4234727"/>
          </a:xfrm>
          <a:prstGeom prst="rect">
            <a:avLst/>
          </a:prstGeom>
        </p:spPr>
      </p:pic>
    </p:spTree>
    <p:extLst>
      <p:ext uri="{BB962C8B-B14F-4D97-AF65-F5344CB8AC3E}">
        <p14:creationId xmlns:p14="http://schemas.microsoft.com/office/powerpoint/2010/main" val="904497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484093" y="1755913"/>
            <a:ext cx="8431307" cy="47391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3" indent="0">
              <a:lnSpc>
                <a:spcPct val="100000"/>
              </a:lnSpc>
              <a:spcBef>
                <a:spcPts val="0"/>
              </a:spcBef>
              <a:spcAft>
                <a:spcPts val="1200"/>
              </a:spcAft>
              <a:buNone/>
              <a:tabLst>
                <a:tab pos="215900" algn="l"/>
                <a:tab pos="336550" algn="l"/>
              </a:tabLst>
            </a:pPr>
            <a:r>
              <a:rPr lang="en-US" sz="24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Orientation includes three phases and are outlined in the Follow-Up Program Handbook. The first is for the Sponsor Club assisting the New Club through three training meetings:</a:t>
            </a:r>
          </a:p>
          <a:p>
            <a:pPr marL="982663" lvl="1" indent="-514350">
              <a:lnSpc>
                <a:spcPct val="100000"/>
              </a:lnSpc>
              <a:spcBef>
                <a:spcPts val="0"/>
              </a:spcBef>
              <a:spcAft>
                <a:spcPts val="1200"/>
              </a:spcAft>
              <a:buAutoNum type="arabicPeriod"/>
              <a:tabLst>
                <a:tab pos="215900" algn="l"/>
                <a:tab pos="336550" algn="l"/>
              </a:tabLst>
            </a:pPr>
            <a:r>
              <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Optimist International, District, and Zone Orientation</a:t>
            </a:r>
          </a:p>
          <a:p>
            <a:pPr marL="982663" lvl="1" indent="-514350">
              <a:lnSpc>
                <a:spcPct val="100000"/>
              </a:lnSpc>
              <a:spcBef>
                <a:spcPts val="0"/>
              </a:spcBef>
              <a:spcAft>
                <a:spcPts val="1200"/>
              </a:spcAft>
              <a:buAutoNum type="arabicPeriod"/>
              <a:tabLst>
                <a:tab pos="215900" algn="l"/>
                <a:tab pos="336550" algn="l"/>
              </a:tabLst>
            </a:pPr>
            <a:r>
              <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Long- and short-term goals including community service, fundraising, and Club financial structure and budget</a:t>
            </a:r>
          </a:p>
          <a:p>
            <a:pPr marL="982663" lvl="1" indent="-514350">
              <a:lnSpc>
                <a:spcPct val="100000"/>
              </a:lnSpc>
              <a:spcBef>
                <a:spcPts val="0"/>
              </a:spcBef>
              <a:spcAft>
                <a:spcPts val="1200"/>
              </a:spcAft>
              <a:buAutoNum type="arabicPeriod"/>
              <a:tabLst>
                <a:tab pos="215900" algn="l"/>
                <a:tab pos="336550" algn="l"/>
              </a:tabLst>
            </a:pPr>
            <a:r>
              <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Membership orientation</a:t>
            </a:r>
          </a:p>
          <a:p>
            <a:pPr marL="982663" lvl="1" indent="-514350">
              <a:lnSpc>
                <a:spcPct val="100000"/>
              </a:lnSpc>
              <a:spcBef>
                <a:spcPts val="0"/>
              </a:spcBef>
              <a:spcAft>
                <a:spcPts val="1200"/>
              </a:spcAft>
              <a:buAutoNum type="arabicPeriod"/>
              <a:tabLst>
                <a:tab pos="215900" algn="l"/>
                <a:tab pos="336550" algn="l"/>
              </a:tabLst>
            </a:pPr>
            <a:r>
              <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Review New Club video series on Optimist Institute</a:t>
            </a:r>
          </a:p>
          <a:p>
            <a:pPr marL="11113" indent="0">
              <a:lnSpc>
                <a:spcPct val="100000"/>
              </a:lnSpc>
              <a:spcBef>
                <a:spcPts val="0"/>
              </a:spcBef>
              <a:spcAft>
                <a:spcPts val="1200"/>
              </a:spcAft>
              <a:buNone/>
              <a:tabLst>
                <a:tab pos="215900" algn="l"/>
                <a:tab pos="336550" algn="l"/>
              </a:tabLst>
            </a:pPr>
            <a:r>
              <a:rPr lang="en-US" sz="24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Complete this phase within the first three months. </a:t>
            </a:r>
          </a:p>
          <a:p>
            <a:pPr marL="525463" indent="-514350">
              <a:lnSpc>
                <a:spcPct val="100000"/>
              </a:lnSpc>
              <a:spcBef>
                <a:spcPts val="0"/>
              </a:spcBef>
              <a:spcAft>
                <a:spcPts val="1200"/>
              </a:spcAft>
              <a:buAutoNum type="arabicPeriod"/>
              <a:tabLst>
                <a:tab pos="215900" algn="l"/>
                <a:tab pos="336550" algn="l"/>
              </a:tabLst>
            </a:pPr>
            <a:endParaRPr lang="en-US" sz="24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endParaRPr>
          </a:p>
          <a:p>
            <a:pPr marL="525463" indent="-514350">
              <a:lnSpc>
                <a:spcPct val="100000"/>
              </a:lnSpc>
              <a:spcBef>
                <a:spcPts val="0"/>
              </a:spcBef>
              <a:spcAft>
                <a:spcPts val="1200"/>
              </a:spcAft>
              <a:buAutoNum type="arabicPeriod"/>
              <a:tabLst>
                <a:tab pos="215900" algn="l"/>
                <a:tab pos="336550" algn="l"/>
              </a:tabLst>
            </a:pPr>
            <a:endParaRPr lang="en-US" sz="24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endParaRPr>
          </a:p>
          <a:p>
            <a:pPr marL="525463" indent="-514350">
              <a:lnSpc>
                <a:spcPct val="100000"/>
              </a:lnSpc>
              <a:spcBef>
                <a:spcPts val="0"/>
              </a:spcBef>
              <a:spcAft>
                <a:spcPts val="1200"/>
              </a:spcAft>
              <a:buAutoNum type="arabicPeriod"/>
              <a:tabLst>
                <a:tab pos="215900" algn="l"/>
                <a:tab pos="336550" algn="l"/>
              </a:tabLst>
            </a:pPr>
            <a:endParaRPr lang="en-US" sz="24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endParaRPr>
          </a:p>
          <a:p>
            <a:pPr marL="525463" indent="-514350">
              <a:lnSpc>
                <a:spcPct val="100000"/>
              </a:lnSpc>
              <a:spcBef>
                <a:spcPts val="0"/>
              </a:spcBef>
              <a:spcAft>
                <a:spcPts val="1200"/>
              </a:spcAft>
              <a:buAutoNum type="arabicPeriod"/>
              <a:tabLst>
                <a:tab pos="215900" algn="l"/>
                <a:tab pos="336550" algn="l"/>
              </a:tabLst>
            </a:pPr>
            <a:endParaRPr lang="en-US" sz="24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endParaRPr>
          </a:p>
          <a:p>
            <a:pPr marL="457200" lvl="1" indent="0">
              <a:buNone/>
            </a:pPr>
            <a:endParaRPr lang="en-US" sz="18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endParaRPr>
          </a:p>
          <a:p>
            <a:pPr marL="457200" lvl="1" indent="0">
              <a:buNone/>
            </a:pPr>
            <a:endParaRPr lang="en-US" sz="20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endParaRPr>
          </a:p>
          <a:p>
            <a:pPr lvl="1">
              <a:buFont typeface="Wingdings" pitchFamily="2" charset="2"/>
              <a:buChar char="q"/>
            </a:pPr>
            <a:endParaRPr lang="en-US" sz="20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endParaRPr>
          </a:p>
          <a:p>
            <a:pPr marL="457200" lvl="1" indent="0">
              <a:buNone/>
            </a:pPr>
            <a:endParaRPr lang="en-US" sz="20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Title 2">
            <a:extLst>
              <a:ext uri="{FF2B5EF4-FFF2-40B4-BE49-F238E27FC236}">
                <a16:creationId xmlns:a16="http://schemas.microsoft.com/office/drawing/2014/main" id="{B7650488-B4F2-6E9B-D588-97450AC0E8D9}"/>
              </a:ext>
            </a:extLst>
          </p:cNvPr>
          <p:cNvSpPr txBox="1">
            <a:spLocks/>
          </p:cNvSpPr>
          <p:nvPr/>
        </p:nvSpPr>
        <p:spPr>
          <a:xfrm>
            <a:off x="529590" y="365126"/>
            <a:ext cx="78867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Orientation – Phase I</a:t>
            </a:r>
          </a:p>
        </p:txBody>
      </p:sp>
    </p:spTree>
    <p:extLst>
      <p:ext uri="{BB962C8B-B14F-4D97-AF65-F5344CB8AC3E}">
        <p14:creationId xmlns:p14="http://schemas.microsoft.com/office/powerpoint/2010/main" val="40243025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359230" y="1726742"/>
            <a:ext cx="8227420" cy="44544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3" indent="0">
              <a:lnSpc>
                <a:spcPct val="100000"/>
              </a:lnSpc>
              <a:spcBef>
                <a:spcPts val="0"/>
              </a:spcBef>
              <a:spcAft>
                <a:spcPts val="1200"/>
              </a:spcAft>
              <a:buNone/>
              <a:tabLst>
                <a:tab pos="215900" algn="l"/>
                <a:tab pos="336550" algn="l"/>
              </a:tabLst>
            </a:pPr>
            <a:endParaRPr lang="en-US" dirty="0"/>
          </a:p>
          <a:p>
            <a:pPr marL="525463" indent="-514350">
              <a:lnSpc>
                <a:spcPct val="100000"/>
              </a:lnSpc>
              <a:spcBef>
                <a:spcPts val="0"/>
              </a:spcBef>
              <a:spcAft>
                <a:spcPts val="1200"/>
              </a:spcAft>
              <a:buAutoNum type="arabicPeriod"/>
              <a:tabLst>
                <a:tab pos="215900" algn="l"/>
                <a:tab pos="336550" algn="l"/>
              </a:tabLst>
            </a:pPr>
            <a:endParaRPr lang="en-US" dirty="0"/>
          </a:p>
          <a:p>
            <a:pPr marL="525463" indent="-514350">
              <a:lnSpc>
                <a:spcPct val="100000"/>
              </a:lnSpc>
              <a:spcBef>
                <a:spcPts val="0"/>
              </a:spcBef>
              <a:spcAft>
                <a:spcPts val="1200"/>
              </a:spcAft>
              <a:buAutoNum type="arabicPeriod"/>
              <a:tabLst>
                <a:tab pos="215900" algn="l"/>
                <a:tab pos="336550" algn="l"/>
              </a:tabLst>
            </a:pPr>
            <a:endParaRPr lang="en-US" dirty="0"/>
          </a:p>
          <a:p>
            <a:pPr marL="525463" indent="-514350">
              <a:lnSpc>
                <a:spcPct val="100000"/>
              </a:lnSpc>
              <a:spcBef>
                <a:spcPts val="0"/>
              </a:spcBef>
              <a:spcAft>
                <a:spcPts val="1200"/>
              </a:spcAft>
              <a:buAutoNum type="arabicPeriod"/>
              <a:tabLst>
                <a:tab pos="215900" algn="l"/>
                <a:tab pos="336550" algn="l"/>
              </a:tabLst>
            </a:pPr>
            <a:endParaRPr lang="en-US" dirty="0"/>
          </a:p>
          <a:p>
            <a:pPr marL="457200" lvl="1" indent="0">
              <a:buNone/>
            </a:pPr>
            <a:endParaRPr lang="en-US" sz="2000" dirty="0"/>
          </a:p>
          <a:p>
            <a:pPr marL="457200" lvl="1" indent="0">
              <a:buNone/>
            </a:pPr>
            <a:endParaRPr lang="en-US" dirty="0"/>
          </a:p>
          <a:p>
            <a:pPr lvl="1">
              <a:buFont typeface="Wingdings" pitchFamily="2" charset="2"/>
              <a:buChar char="q"/>
            </a:pPr>
            <a:endParaRPr lang="en-US" dirty="0"/>
          </a:p>
          <a:p>
            <a:pPr marL="457200" lvl="1" indent="0">
              <a:buNone/>
            </a:pPr>
            <a:endParaRPr lang="en-US" dirty="0"/>
          </a:p>
        </p:txBody>
      </p:sp>
      <p:sp>
        <p:nvSpPr>
          <p:cNvPr id="4" name="Title 2">
            <a:extLst>
              <a:ext uri="{FF2B5EF4-FFF2-40B4-BE49-F238E27FC236}">
                <a16:creationId xmlns:a16="http://schemas.microsoft.com/office/drawing/2014/main" id="{B7650488-B4F2-6E9B-D588-97450AC0E8D9}"/>
              </a:ext>
            </a:extLst>
          </p:cNvPr>
          <p:cNvSpPr txBox="1">
            <a:spLocks/>
          </p:cNvSpPr>
          <p:nvPr/>
        </p:nvSpPr>
        <p:spPr>
          <a:xfrm>
            <a:off x="529590" y="365126"/>
            <a:ext cx="78867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Orientation – Phase II</a:t>
            </a:r>
          </a:p>
        </p:txBody>
      </p:sp>
      <p:sp>
        <p:nvSpPr>
          <p:cNvPr id="2" name="Content Placeholder 2">
            <a:extLst>
              <a:ext uri="{FF2B5EF4-FFF2-40B4-BE49-F238E27FC236}">
                <a16:creationId xmlns:a16="http://schemas.microsoft.com/office/drawing/2014/main" id="{0D1F3DD3-14E2-E993-FF75-B44AFA91DDBE}"/>
              </a:ext>
            </a:extLst>
          </p:cNvPr>
          <p:cNvSpPr txBox="1">
            <a:spLocks/>
          </p:cNvSpPr>
          <p:nvPr/>
        </p:nvSpPr>
        <p:spPr>
          <a:xfrm>
            <a:off x="529590" y="1762795"/>
            <a:ext cx="8227420" cy="44544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3" indent="0">
              <a:lnSpc>
                <a:spcPct val="100000"/>
              </a:lnSpc>
              <a:spcBef>
                <a:spcPts val="0"/>
              </a:spcBef>
              <a:spcAft>
                <a:spcPts val="1200"/>
              </a:spcAft>
              <a:buNone/>
              <a:tabLst>
                <a:tab pos="215900" algn="l"/>
                <a:tab pos="336550" algn="l"/>
              </a:tabLst>
            </a:pPr>
            <a:r>
              <a:rPr lang="en-US" sz="24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The first year includes periodic check-ins by the Sponsor Club and Lt. Governors to ensure a healthy Club</a:t>
            </a:r>
          </a:p>
          <a:p>
            <a:pPr marL="11113" indent="0">
              <a:lnSpc>
                <a:spcPct val="100000"/>
              </a:lnSpc>
              <a:spcBef>
                <a:spcPts val="0"/>
              </a:spcBef>
              <a:spcAft>
                <a:spcPts val="1200"/>
              </a:spcAft>
              <a:buNone/>
              <a:tabLst>
                <a:tab pos="215900" algn="l"/>
                <a:tab pos="336550" algn="l"/>
              </a:tabLst>
            </a:pPr>
            <a:r>
              <a:rPr lang="en-US" sz="24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The follow-up program gives you details for these incremental check-ins.  </a:t>
            </a:r>
          </a:p>
          <a:p>
            <a:pPr marL="925513" lvl="1" indent="-457200">
              <a:lnSpc>
                <a:spcPct val="100000"/>
              </a:lnSpc>
              <a:spcBef>
                <a:spcPts val="0"/>
              </a:spcBef>
              <a:spcAft>
                <a:spcPts val="1200"/>
              </a:spcAft>
              <a:tabLst>
                <a:tab pos="215900" algn="l"/>
                <a:tab pos="336550" algn="l"/>
              </a:tabLst>
            </a:pPr>
            <a:r>
              <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90 Day</a:t>
            </a:r>
          </a:p>
          <a:p>
            <a:pPr marL="925513" lvl="1" indent="-457200">
              <a:lnSpc>
                <a:spcPct val="100000"/>
              </a:lnSpc>
              <a:spcBef>
                <a:spcPts val="0"/>
              </a:spcBef>
              <a:spcAft>
                <a:spcPts val="1200"/>
              </a:spcAft>
              <a:tabLst>
                <a:tab pos="215900" algn="l"/>
                <a:tab pos="336550" algn="l"/>
              </a:tabLst>
            </a:pPr>
            <a:r>
              <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180 Day</a:t>
            </a:r>
          </a:p>
          <a:p>
            <a:pPr marL="925513" lvl="1" indent="-457200">
              <a:lnSpc>
                <a:spcPct val="100000"/>
              </a:lnSpc>
              <a:spcBef>
                <a:spcPts val="0"/>
              </a:spcBef>
              <a:spcAft>
                <a:spcPts val="1200"/>
              </a:spcAft>
              <a:tabLst>
                <a:tab pos="215900" algn="l"/>
                <a:tab pos="336550" algn="l"/>
              </a:tabLst>
            </a:pPr>
            <a:r>
              <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270 Day</a:t>
            </a:r>
          </a:p>
          <a:p>
            <a:pPr marL="925513" lvl="1" indent="-457200">
              <a:lnSpc>
                <a:spcPct val="100000"/>
              </a:lnSpc>
              <a:spcBef>
                <a:spcPts val="0"/>
              </a:spcBef>
              <a:spcAft>
                <a:spcPts val="1200"/>
              </a:spcAft>
              <a:tabLst>
                <a:tab pos="215900" algn="l"/>
                <a:tab pos="336550" algn="l"/>
              </a:tabLst>
            </a:pPr>
            <a:r>
              <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360 Day</a:t>
            </a:r>
          </a:p>
          <a:p>
            <a:pPr marL="525463" indent="-514350">
              <a:lnSpc>
                <a:spcPct val="100000"/>
              </a:lnSpc>
              <a:spcBef>
                <a:spcPts val="0"/>
              </a:spcBef>
              <a:spcAft>
                <a:spcPts val="1200"/>
              </a:spcAft>
              <a:buAutoNum type="arabicPeriod"/>
              <a:tabLst>
                <a:tab pos="215900" algn="l"/>
                <a:tab pos="336550" algn="l"/>
              </a:tabLst>
            </a:pPr>
            <a:endPar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endParaRPr>
          </a:p>
          <a:p>
            <a:pPr marL="525463" indent="-514350">
              <a:lnSpc>
                <a:spcPct val="100000"/>
              </a:lnSpc>
              <a:spcBef>
                <a:spcPts val="0"/>
              </a:spcBef>
              <a:spcAft>
                <a:spcPts val="1200"/>
              </a:spcAft>
              <a:buAutoNum type="arabicPeriod"/>
              <a:tabLst>
                <a:tab pos="215900" algn="l"/>
                <a:tab pos="336550" algn="l"/>
              </a:tabLst>
            </a:pPr>
            <a:endPar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endParaRPr>
          </a:p>
          <a:p>
            <a:pPr marL="525463" indent="-514350">
              <a:lnSpc>
                <a:spcPct val="100000"/>
              </a:lnSpc>
              <a:spcBef>
                <a:spcPts val="0"/>
              </a:spcBef>
              <a:spcAft>
                <a:spcPts val="1200"/>
              </a:spcAft>
              <a:buAutoNum type="arabicPeriod"/>
              <a:tabLst>
                <a:tab pos="215900" algn="l"/>
                <a:tab pos="336550" algn="l"/>
              </a:tabLst>
            </a:pPr>
            <a:endPar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endParaRPr>
          </a:p>
          <a:p>
            <a:pPr marL="525463" indent="-514350">
              <a:lnSpc>
                <a:spcPct val="100000"/>
              </a:lnSpc>
              <a:spcBef>
                <a:spcPts val="0"/>
              </a:spcBef>
              <a:spcAft>
                <a:spcPts val="1200"/>
              </a:spcAft>
              <a:buAutoNum type="arabicPeriod"/>
              <a:tabLst>
                <a:tab pos="215900" algn="l"/>
                <a:tab pos="336550" algn="l"/>
              </a:tabLst>
            </a:pPr>
            <a:endPar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endParaRPr>
          </a:p>
          <a:p>
            <a:pPr marL="457200" lvl="1" indent="0">
              <a:buNone/>
            </a:pPr>
            <a:endParaRPr lang="en-US" sz="20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endParaRPr>
          </a:p>
          <a:p>
            <a:pPr marL="457200" lvl="1" indent="0">
              <a:buNone/>
            </a:pPr>
            <a:endPar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endParaRPr>
          </a:p>
          <a:p>
            <a:pPr lvl="1">
              <a:buFont typeface="Wingdings" pitchFamily="2" charset="2"/>
              <a:buChar char="q"/>
            </a:pPr>
            <a:endPar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endParaRPr>
          </a:p>
          <a:p>
            <a:pPr marL="457200" lvl="1" indent="0">
              <a:buNone/>
            </a:pPr>
            <a:endPar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8030367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484094" y="1839453"/>
            <a:ext cx="8227420" cy="44544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3" indent="0">
              <a:lnSpc>
                <a:spcPct val="100000"/>
              </a:lnSpc>
              <a:spcBef>
                <a:spcPts val="0"/>
              </a:spcBef>
              <a:spcAft>
                <a:spcPts val="1200"/>
              </a:spcAft>
              <a:buNone/>
              <a:tabLst>
                <a:tab pos="215900" algn="l"/>
                <a:tab pos="336550" algn="l"/>
              </a:tabLst>
            </a:pPr>
            <a:endParaRPr lang="en-US" dirty="0"/>
          </a:p>
          <a:p>
            <a:pPr marL="525463" indent="-514350">
              <a:lnSpc>
                <a:spcPct val="100000"/>
              </a:lnSpc>
              <a:spcBef>
                <a:spcPts val="0"/>
              </a:spcBef>
              <a:spcAft>
                <a:spcPts val="1200"/>
              </a:spcAft>
              <a:buAutoNum type="arabicPeriod"/>
              <a:tabLst>
                <a:tab pos="215900" algn="l"/>
                <a:tab pos="336550" algn="l"/>
              </a:tabLst>
            </a:pPr>
            <a:endParaRPr lang="en-US" dirty="0"/>
          </a:p>
          <a:p>
            <a:pPr marL="525463" indent="-514350">
              <a:lnSpc>
                <a:spcPct val="100000"/>
              </a:lnSpc>
              <a:spcBef>
                <a:spcPts val="0"/>
              </a:spcBef>
              <a:spcAft>
                <a:spcPts val="1200"/>
              </a:spcAft>
              <a:buAutoNum type="arabicPeriod"/>
              <a:tabLst>
                <a:tab pos="215900" algn="l"/>
                <a:tab pos="336550" algn="l"/>
              </a:tabLst>
            </a:pPr>
            <a:endParaRPr lang="en-US" dirty="0"/>
          </a:p>
          <a:p>
            <a:pPr marL="525463" indent="-514350">
              <a:lnSpc>
                <a:spcPct val="100000"/>
              </a:lnSpc>
              <a:spcBef>
                <a:spcPts val="0"/>
              </a:spcBef>
              <a:spcAft>
                <a:spcPts val="1200"/>
              </a:spcAft>
              <a:buAutoNum type="arabicPeriod"/>
              <a:tabLst>
                <a:tab pos="215900" algn="l"/>
                <a:tab pos="336550" algn="l"/>
              </a:tabLst>
            </a:pPr>
            <a:endParaRPr lang="en-US" dirty="0"/>
          </a:p>
          <a:p>
            <a:pPr marL="457200" lvl="1" indent="0">
              <a:buNone/>
            </a:pPr>
            <a:endParaRPr lang="en-US" sz="2000" dirty="0"/>
          </a:p>
          <a:p>
            <a:pPr marL="457200" lvl="1" indent="0">
              <a:buNone/>
            </a:pPr>
            <a:endParaRPr lang="en-US" dirty="0"/>
          </a:p>
          <a:p>
            <a:pPr lvl="1">
              <a:buFont typeface="Wingdings" pitchFamily="2" charset="2"/>
              <a:buChar char="q"/>
            </a:pPr>
            <a:endParaRPr lang="en-US" dirty="0"/>
          </a:p>
          <a:p>
            <a:pPr marL="457200" lvl="1" indent="0">
              <a:buNone/>
            </a:pPr>
            <a:endParaRPr lang="en-US" dirty="0"/>
          </a:p>
        </p:txBody>
      </p:sp>
      <p:sp>
        <p:nvSpPr>
          <p:cNvPr id="4" name="Title 2">
            <a:extLst>
              <a:ext uri="{FF2B5EF4-FFF2-40B4-BE49-F238E27FC236}">
                <a16:creationId xmlns:a16="http://schemas.microsoft.com/office/drawing/2014/main" id="{B7650488-B4F2-6E9B-D588-97450AC0E8D9}"/>
              </a:ext>
            </a:extLst>
          </p:cNvPr>
          <p:cNvSpPr txBox="1">
            <a:spLocks/>
          </p:cNvSpPr>
          <p:nvPr/>
        </p:nvSpPr>
        <p:spPr>
          <a:xfrm>
            <a:off x="529590" y="365126"/>
            <a:ext cx="78867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Orientation – Phase III</a:t>
            </a:r>
          </a:p>
        </p:txBody>
      </p:sp>
      <p:sp>
        <p:nvSpPr>
          <p:cNvPr id="2" name="Content Placeholder 2">
            <a:extLst>
              <a:ext uri="{FF2B5EF4-FFF2-40B4-BE49-F238E27FC236}">
                <a16:creationId xmlns:a16="http://schemas.microsoft.com/office/drawing/2014/main" id="{0D1F3DD3-14E2-E993-FF75-B44AFA91DDBE}"/>
              </a:ext>
            </a:extLst>
          </p:cNvPr>
          <p:cNvSpPr txBox="1">
            <a:spLocks/>
          </p:cNvSpPr>
          <p:nvPr/>
        </p:nvSpPr>
        <p:spPr>
          <a:xfrm>
            <a:off x="636494" y="1991853"/>
            <a:ext cx="8227420" cy="44544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3" indent="0">
              <a:lnSpc>
                <a:spcPct val="100000"/>
              </a:lnSpc>
              <a:spcBef>
                <a:spcPts val="0"/>
              </a:spcBef>
              <a:spcAft>
                <a:spcPts val="1200"/>
              </a:spcAft>
              <a:buNone/>
              <a:tabLst>
                <a:tab pos="215900" algn="l"/>
                <a:tab pos="336550" algn="l"/>
              </a:tabLst>
            </a:pPr>
            <a:r>
              <a:rPr lang="en-US" sz="24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This phase is completed during the 2</a:t>
            </a:r>
            <a:r>
              <a:rPr lang="en-US" sz="2400" baseline="300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nd</a:t>
            </a:r>
            <a:r>
              <a:rPr lang="en-US" sz="24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 year. </a:t>
            </a:r>
          </a:p>
          <a:p>
            <a:pPr marL="11113" indent="0">
              <a:lnSpc>
                <a:spcPct val="100000"/>
              </a:lnSpc>
              <a:spcBef>
                <a:spcPts val="0"/>
              </a:spcBef>
              <a:spcAft>
                <a:spcPts val="1200"/>
              </a:spcAft>
              <a:buNone/>
              <a:tabLst>
                <a:tab pos="215900" algn="l"/>
                <a:tab pos="336550" algn="l"/>
              </a:tabLst>
            </a:pPr>
            <a:r>
              <a:rPr lang="en-US" sz="24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The follow-up process is an ongoing process that is a 2-year commitment and led by the District to ensure that each New Club becomes strong. </a:t>
            </a:r>
          </a:p>
          <a:p>
            <a:pPr marL="11113" indent="0">
              <a:lnSpc>
                <a:spcPct val="100000"/>
              </a:lnSpc>
              <a:spcBef>
                <a:spcPts val="0"/>
              </a:spcBef>
              <a:spcAft>
                <a:spcPts val="1200"/>
              </a:spcAft>
              <a:buNone/>
              <a:tabLst>
                <a:tab pos="215900" algn="l"/>
                <a:tab pos="336550" algn="l"/>
              </a:tabLst>
            </a:pPr>
            <a:r>
              <a:rPr lang="en-US" sz="24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Who is responsible for follow-up?</a:t>
            </a:r>
            <a:endPar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endParaRPr>
          </a:p>
          <a:p>
            <a:pPr marL="525463" indent="-514350">
              <a:lnSpc>
                <a:spcPct val="100000"/>
              </a:lnSpc>
              <a:spcBef>
                <a:spcPts val="0"/>
              </a:spcBef>
              <a:spcAft>
                <a:spcPts val="1200"/>
              </a:spcAft>
              <a:buAutoNum type="arabicPeriod"/>
              <a:tabLst>
                <a:tab pos="215900" algn="l"/>
                <a:tab pos="336550" algn="l"/>
              </a:tabLst>
            </a:pPr>
            <a:endPar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endParaRPr>
          </a:p>
          <a:p>
            <a:pPr marL="525463" indent="-514350">
              <a:lnSpc>
                <a:spcPct val="100000"/>
              </a:lnSpc>
              <a:spcBef>
                <a:spcPts val="0"/>
              </a:spcBef>
              <a:spcAft>
                <a:spcPts val="1200"/>
              </a:spcAft>
              <a:buAutoNum type="arabicPeriod"/>
              <a:tabLst>
                <a:tab pos="215900" algn="l"/>
                <a:tab pos="336550" algn="l"/>
              </a:tabLst>
            </a:pPr>
            <a:endPar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endParaRPr>
          </a:p>
          <a:p>
            <a:pPr marL="457200" lvl="1" indent="0">
              <a:buNone/>
            </a:pPr>
            <a:endParaRPr lang="en-US" sz="20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endParaRPr>
          </a:p>
          <a:p>
            <a:pPr marL="457200" lvl="1" indent="0">
              <a:buNone/>
            </a:pPr>
            <a:endPar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endParaRPr>
          </a:p>
          <a:p>
            <a:pPr lvl="1">
              <a:buFont typeface="Wingdings" pitchFamily="2" charset="2"/>
              <a:buChar char="q"/>
            </a:pPr>
            <a:endPar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endParaRPr>
          </a:p>
          <a:p>
            <a:pPr marL="457200" lvl="1" indent="0">
              <a:buNone/>
            </a:pPr>
            <a:endPar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 name="TextBox 5">
            <a:extLst>
              <a:ext uri="{FF2B5EF4-FFF2-40B4-BE49-F238E27FC236}">
                <a16:creationId xmlns:a16="http://schemas.microsoft.com/office/drawing/2014/main" id="{55EA653E-A945-31EA-A08B-62AE1726599B}"/>
              </a:ext>
            </a:extLst>
          </p:cNvPr>
          <p:cNvSpPr txBox="1"/>
          <p:nvPr/>
        </p:nvSpPr>
        <p:spPr>
          <a:xfrm>
            <a:off x="685899" y="4354930"/>
            <a:ext cx="3425800" cy="1938992"/>
          </a:xfrm>
          <a:prstGeom prst="rect">
            <a:avLst/>
          </a:prstGeom>
          <a:noFill/>
        </p:spPr>
        <p:txBody>
          <a:bodyPr wrap="square" rtlCol="0">
            <a:spAutoFit/>
          </a:bodyPr>
          <a:lstStyle/>
          <a:p>
            <a:r>
              <a:rPr lang="en-US" sz="2000" dirty="0">
                <a:solidFill>
                  <a:srgbClr val="223D77"/>
                </a:solidFill>
              </a:rPr>
              <a:t>All Builders of Excellence</a:t>
            </a:r>
          </a:p>
          <a:p>
            <a:r>
              <a:rPr lang="en-US" sz="2000" dirty="0">
                <a:solidFill>
                  <a:srgbClr val="223D77"/>
                </a:solidFill>
              </a:rPr>
              <a:t>Sponsor Club President</a:t>
            </a:r>
          </a:p>
          <a:p>
            <a:r>
              <a:rPr lang="en-US" sz="2000" dirty="0">
                <a:solidFill>
                  <a:srgbClr val="223D77"/>
                </a:solidFill>
              </a:rPr>
              <a:t>Sponsor Club Secretary</a:t>
            </a:r>
          </a:p>
          <a:p>
            <a:r>
              <a:rPr lang="en-US" sz="2000" dirty="0">
                <a:solidFill>
                  <a:srgbClr val="223D77"/>
                </a:solidFill>
              </a:rPr>
              <a:t>Sponsor Club Treasurer</a:t>
            </a:r>
          </a:p>
          <a:p>
            <a:r>
              <a:rPr lang="en-US" sz="2000" dirty="0">
                <a:solidFill>
                  <a:srgbClr val="223D77"/>
                </a:solidFill>
              </a:rPr>
              <a:t>Lieutenant Governor</a:t>
            </a:r>
          </a:p>
          <a:p>
            <a:r>
              <a:rPr lang="en-US" sz="2000" dirty="0">
                <a:solidFill>
                  <a:srgbClr val="223D77"/>
                </a:solidFill>
              </a:rPr>
              <a:t>Other Clubs in the Zone</a:t>
            </a:r>
          </a:p>
        </p:txBody>
      </p:sp>
      <p:sp>
        <p:nvSpPr>
          <p:cNvPr id="7" name="TextBox 6">
            <a:extLst>
              <a:ext uri="{FF2B5EF4-FFF2-40B4-BE49-F238E27FC236}">
                <a16:creationId xmlns:a16="http://schemas.microsoft.com/office/drawing/2014/main" id="{CFDD372B-0FC1-8CB2-3E61-A8BC75D6B129}"/>
              </a:ext>
            </a:extLst>
          </p:cNvPr>
          <p:cNvSpPr txBox="1"/>
          <p:nvPr/>
        </p:nvSpPr>
        <p:spPr>
          <a:xfrm>
            <a:off x="4472940" y="4355789"/>
            <a:ext cx="3386568" cy="1631216"/>
          </a:xfrm>
          <a:prstGeom prst="rect">
            <a:avLst/>
          </a:prstGeom>
          <a:noFill/>
        </p:spPr>
        <p:txBody>
          <a:bodyPr wrap="none" rtlCol="0">
            <a:spAutoFit/>
          </a:bodyPr>
          <a:lstStyle/>
          <a:p>
            <a:r>
              <a:rPr lang="en-US" sz="2000" dirty="0">
                <a:solidFill>
                  <a:srgbClr val="223D77"/>
                </a:solidFill>
              </a:rPr>
              <a:t>Governor and Governor-Elect</a:t>
            </a:r>
          </a:p>
          <a:p>
            <a:r>
              <a:rPr lang="en-US" sz="2000" dirty="0">
                <a:solidFill>
                  <a:srgbClr val="223D77"/>
                </a:solidFill>
              </a:rPr>
              <a:t>New Club Building Chair</a:t>
            </a:r>
          </a:p>
          <a:p>
            <a:r>
              <a:rPr lang="en-US" sz="2000" dirty="0">
                <a:solidFill>
                  <a:srgbClr val="223D77"/>
                </a:solidFill>
              </a:rPr>
              <a:t>Membership Chair</a:t>
            </a:r>
          </a:p>
          <a:p>
            <a:r>
              <a:rPr lang="en-US" sz="2000" dirty="0">
                <a:solidFill>
                  <a:srgbClr val="223D77"/>
                </a:solidFill>
              </a:rPr>
              <a:t>Leadership Development Chair</a:t>
            </a:r>
          </a:p>
          <a:p>
            <a:r>
              <a:rPr lang="en-US" sz="2000" dirty="0">
                <a:solidFill>
                  <a:srgbClr val="223D77"/>
                </a:solidFill>
              </a:rPr>
              <a:t>International Vice President</a:t>
            </a:r>
          </a:p>
        </p:txBody>
      </p:sp>
    </p:spTree>
    <p:extLst>
      <p:ext uri="{BB962C8B-B14F-4D97-AF65-F5344CB8AC3E}">
        <p14:creationId xmlns:p14="http://schemas.microsoft.com/office/powerpoint/2010/main" val="21396967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484094" y="1839453"/>
            <a:ext cx="7945395" cy="43443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3" indent="0">
              <a:lnSpc>
                <a:spcPts val="2880"/>
              </a:lnSpc>
              <a:buNone/>
              <a:tabLst>
                <a:tab pos="215900" algn="l"/>
                <a:tab pos="336550" algn="l"/>
              </a:tabLst>
            </a:pPr>
            <a:endParaRPr lang="en-US" sz="24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endParaRPr>
          </a:p>
          <a:p>
            <a:pPr marL="11113" indent="0">
              <a:lnSpc>
                <a:spcPts val="2880"/>
              </a:lnSpc>
              <a:buNone/>
              <a:tabLst>
                <a:tab pos="215900" algn="l"/>
                <a:tab pos="336550" algn="l"/>
              </a:tabLst>
            </a:pPr>
            <a:r>
              <a:rPr lang="en-US" sz="24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New Club Follow-Up Program </a:t>
            </a:r>
            <a:r>
              <a:rPr lang="en-US" sz="2000"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hlinkClick r:id="rId3">
                  <a:extLst>
                    <a:ext uri="{A12FA001-AC4F-418D-AE19-62706E023703}">
                      <ahyp:hlinkClr xmlns:ahyp="http://schemas.microsoft.com/office/drawing/2018/hyperlinkcolor" val="tx"/>
                    </a:ext>
                  </a:extLst>
                </a:hlinkClick>
              </a:rPr>
              <a:t>click here</a:t>
            </a:r>
            <a:endParaRPr lang="en-US" sz="1800"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hlinkClick r:id="rId3">
                <a:extLst>
                  <a:ext uri="{A12FA001-AC4F-418D-AE19-62706E023703}">
                    <ahyp:hlinkClr xmlns:ahyp="http://schemas.microsoft.com/office/drawing/2018/hyperlinkcolor" val="tx"/>
                  </a:ext>
                </a:extLst>
              </a:hlinkClick>
            </a:endParaRPr>
          </a:p>
          <a:p>
            <a:pPr marL="11113" indent="0">
              <a:lnSpc>
                <a:spcPts val="2880"/>
              </a:lnSpc>
              <a:buNone/>
              <a:tabLst>
                <a:tab pos="215900" algn="l"/>
                <a:tab pos="336550" algn="l"/>
              </a:tabLst>
            </a:pPr>
            <a:r>
              <a:rPr lang="en-US" sz="24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Optimist Institute </a:t>
            </a:r>
            <a:r>
              <a:rPr lang="en-US" sz="2000"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hlinkClick r:id="rId4">
                  <a:extLst>
                    <a:ext uri="{A12FA001-AC4F-418D-AE19-62706E023703}">
                      <ahyp:hlinkClr xmlns:ahyp="http://schemas.microsoft.com/office/drawing/2018/hyperlinkcolor" val="tx"/>
                    </a:ext>
                  </a:extLst>
                </a:hlinkClick>
              </a:rPr>
              <a:t>click here</a:t>
            </a:r>
            <a:endParaRPr lang="en-US" sz="2400"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endParaRPr>
          </a:p>
          <a:p>
            <a:pPr marL="11113" indent="0">
              <a:lnSpc>
                <a:spcPts val="2880"/>
              </a:lnSpc>
              <a:buNone/>
              <a:tabLst>
                <a:tab pos="215900" algn="l"/>
                <a:tab pos="336550" algn="l"/>
              </a:tabLst>
            </a:pPr>
            <a:r>
              <a:rPr lang="en-US" sz="24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New Club Follow-Up Report </a:t>
            </a:r>
            <a:r>
              <a:rPr lang="en-US" sz="2000"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hlinkClick r:id="rId5">
                  <a:extLst>
                    <a:ext uri="{A12FA001-AC4F-418D-AE19-62706E023703}">
                      <ahyp:hlinkClr xmlns:ahyp="http://schemas.microsoft.com/office/drawing/2018/hyperlinkcolor" val="tx"/>
                    </a:ext>
                  </a:extLst>
                </a:hlinkClick>
              </a:rPr>
              <a:t>click here</a:t>
            </a:r>
            <a:endParaRPr lang="en-US" sz="1800"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endParaRPr>
          </a:p>
          <a:p>
            <a:pPr marL="11113" indent="0">
              <a:lnSpc>
                <a:spcPts val="2880"/>
              </a:lnSpc>
              <a:buNone/>
              <a:tabLst>
                <a:tab pos="215900" algn="l"/>
                <a:tab pos="336550" algn="l"/>
              </a:tabLst>
            </a:pPr>
            <a:r>
              <a:rPr lang="en-US" sz="24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Certificate of Completion </a:t>
            </a:r>
            <a:r>
              <a:rPr lang="en-US" sz="2000"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hlinkClick r:id="rId6">
                  <a:extLst>
                    <a:ext uri="{A12FA001-AC4F-418D-AE19-62706E023703}">
                      <ahyp:hlinkClr xmlns:ahyp="http://schemas.microsoft.com/office/drawing/2018/hyperlinkcolor" val="tx"/>
                    </a:ext>
                  </a:extLst>
                </a:hlinkClick>
              </a:rPr>
              <a:t>click here</a:t>
            </a:r>
            <a:endParaRPr lang="en-US"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Title 2">
            <a:extLst>
              <a:ext uri="{FF2B5EF4-FFF2-40B4-BE49-F238E27FC236}">
                <a16:creationId xmlns:a16="http://schemas.microsoft.com/office/drawing/2014/main" id="{B7650488-B4F2-6E9B-D588-97450AC0E8D9}"/>
              </a:ext>
            </a:extLst>
          </p:cNvPr>
          <p:cNvSpPr txBox="1">
            <a:spLocks/>
          </p:cNvSpPr>
          <p:nvPr/>
        </p:nvSpPr>
        <p:spPr>
          <a:xfrm>
            <a:off x="529590" y="365126"/>
            <a:ext cx="78867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Follow-Up Resources</a:t>
            </a:r>
          </a:p>
        </p:txBody>
      </p:sp>
    </p:spTree>
    <p:extLst>
      <p:ext uri="{BB962C8B-B14F-4D97-AF65-F5344CB8AC3E}">
        <p14:creationId xmlns:p14="http://schemas.microsoft.com/office/powerpoint/2010/main" val="1176613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076736"/>
          </a:xfrm>
          <a:prstGeom prst="rect">
            <a:avLst/>
          </a:prstGeom>
        </p:spPr>
      </p:pic>
      <p:sp>
        <p:nvSpPr>
          <p:cNvPr id="6" name="TextBox 5">
            <a:extLst>
              <a:ext uri="{FF2B5EF4-FFF2-40B4-BE49-F238E27FC236}">
                <a16:creationId xmlns:a16="http://schemas.microsoft.com/office/drawing/2014/main" id="{592460B7-96F1-614E-8F0B-543D861434BF}"/>
              </a:ext>
            </a:extLst>
          </p:cNvPr>
          <p:cNvSpPr txBox="1"/>
          <p:nvPr/>
        </p:nvSpPr>
        <p:spPr>
          <a:xfrm>
            <a:off x="827791" y="1020496"/>
            <a:ext cx="7579609" cy="872547"/>
          </a:xfrm>
          <a:prstGeom prst="rect">
            <a:avLst/>
          </a:prstGeom>
          <a:noFill/>
        </p:spPr>
        <p:txBody>
          <a:bodyPr wrap="square" rtlCol="0">
            <a:spAutoFit/>
          </a:bodyPr>
          <a:lstStyle/>
          <a:p>
            <a:pPr>
              <a:lnSpc>
                <a:spcPts val="6000"/>
              </a:lnSpc>
            </a:pPr>
            <a:r>
              <a:rPr lang="en-US" sz="6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Starting a New Club</a:t>
            </a:r>
          </a:p>
        </p:txBody>
      </p:sp>
      <p:sp>
        <p:nvSpPr>
          <p:cNvPr id="7" name="Shape 112">
            <a:extLst>
              <a:ext uri="{FF2B5EF4-FFF2-40B4-BE49-F238E27FC236}">
                <a16:creationId xmlns:a16="http://schemas.microsoft.com/office/drawing/2014/main" id="{5732AFD4-14F5-3945-9E7A-0EBFAF0F957C}"/>
              </a:ext>
            </a:extLst>
          </p:cNvPr>
          <p:cNvSpPr/>
          <p:nvPr/>
        </p:nvSpPr>
        <p:spPr>
          <a:xfrm>
            <a:off x="918652" y="1805864"/>
            <a:ext cx="7514009" cy="41402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nSpc>
                <a:spcPts val="2500"/>
              </a:lnSpc>
              <a:defRPr sz="2400">
                <a:solidFill>
                  <a:srgbClr val="FFFFFF"/>
                </a:solidFill>
              </a:defRPr>
            </a:pPr>
            <a:endParaRPr dirty="0"/>
          </a:p>
        </p:txBody>
      </p:sp>
      <p:sp>
        <p:nvSpPr>
          <p:cNvPr id="2" name="Shape 112">
            <a:extLst>
              <a:ext uri="{FF2B5EF4-FFF2-40B4-BE49-F238E27FC236}">
                <a16:creationId xmlns:a16="http://schemas.microsoft.com/office/drawing/2014/main" id="{D9E030BC-0098-74D6-B59F-F49E9F388138}"/>
              </a:ext>
            </a:extLst>
          </p:cNvPr>
          <p:cNvSpPr/>
          <p:nvPr/>
        </p:nvSpPr>
        <p:spPr>
          <a:xfrm>
            <a:off x="918652" y="1805864"/>
            <a:ext cx="7514009" cy="41453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nSpc>
                <a:spcPts val="2500"/>
              </a:lnSpc>
              <a:defRPr sz="2400">
                <a:solidFill>
                  <a:srgbClr val="FFFFFF"/>
                </a:solidFill>
              </a:defRPr>
            </a:pPr>
            <a:r>
              <a:rPr lang="en-US" sz="2800" dirty="0">
                <a:latin typeface="Helvetica Neue" panose="02000503000000020004" pitchFamily="2" charset="0"/>
                <a:ea typeface="Helvetica Neue" panose="02000503000000020004" pitchFamily="2" charset="0"/>
                <a:cs typeface="Helvetica Neue" panose="02000503000000020004" pitchFamily="2" charset="0"/>
              </a:rPr>
              <a:t>There is more than one way to build a Club</a:t>
            </a:r>
            <a:endParaRPr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966144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076736"/>
          </a:xfrm>
          <a:prstGeom prst="rect">
            <a:avLst/>
          </a:prstGeom>
        </p:spPr>
      </p:pic>
      <p:sp>
        <p:nvSpPr>
          <p:cNvPr id="6" name="TextBox 5">
            <a:extLst>
              <a:ext uri="{FF2B5EF4-FFF2-40B4-BE49-F238E27FC236}">
                <a16:creationId xmlns:a16="http://schemas.microsoft.com/office/drawing/2014/main" id="{592460B7-96F1-614E-8F0B-543D861434BF}"/>
              </a:ext>
            </a:extLst>
          </p:cNvPr>
          <p:cNvSpPr txBox="1"/>
          <p:nvPr/>
        </p:nvSpPr>
        <p:spPr>
          <a:xfrm>
            <a:off x="827791" y="1020496"/>
            <a:ext cx="7579609" cy="872547"/>
          </a:xfrm>
          <a:prstGeom prst="rect">
            <a:avLst/>
          </a:prstGeom>
          <a:noFill/>
        </p:spPr>
        <p:txBody>
          <a:bodyPr wrap="square" rtlCol="0">
            <a:spAutoFit/>
          </a:bodyPr>
          <a:lstStyle/>
          <a:p>
            <a:pPr>
              <a:lnSpc>
                <a:spcPts val="6000"/>
              </a:lnSpc>
            </a:pPr>
            <a:r>
              <a:rPr lang="en-US" sz="6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Summary</a:t>
            </a:r>
          </a:p>
        </p:txBody>
      </p:sp>
      <p:sp>
        <p:nvSpPr>
          <p:cNvPr id="7" name="Shape 112">
            <a:extLst>
              <a:ext uri="{FF2B5EF4-FFF2-40B4-BE49-F238E27FC236}">
                <a16:creationId xmlns:a16="http://schemas.microsoft.com/office/drawing/2014/main" id="{5732AFD4-14F5-3945-9E7A-0EBFAF0F957C}"/>
              </a:ext>
            </a:extLst>
          </p:cNvPr>
          <p:cNvSpPr/>
          <p:nvPr/>
        </p:nvSpPr>
        <p:spPr>
          <a:xfrm>
            <a:off x="918652" y="1805864"/>
            <a:ext cx="7514009" cy="41402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nSpc>
                <a:spcPts val="2500"/>
              </a:lnSpc>
              <a:defRPr sz="2400">
                <a:solidFill>
                  <a:srgbClr val="FFFFFF"/>
                </a:solidFill>
              </a:defRPr>
            </a:pPr>
            <a:endParaRPr dirty="0"/>
          </a:p>
        </p:txBody>
      </p:sp>
    </p:spTree>
    <p:extLst>
      <p:ext uri="{BB962C8B-B14F-4D97-AF65-F5344CB8AC3E}">
        <p14:creationId xmlns:p14="http://schemas.microsoft.com/office/powerpoint/2010/main" val="6261581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arrow&#10;&#10;Description automatically generated">
            <a:extLst>
              <a:ext uri="{FF2B5EF4-FFF2-40B4-BE49-F238E27FC236}">
                <a16:creationId xmlns:a16="http://schemas.microsoft.com/office/drawing/2014/main" id="{C64C1D19-981E-D76D-77E3-153660E10748}"/>
              </a:ext>
            </a:extLst>
          </p:cNvPr>
          <p:cNvPicPr>
            <a:picLocks noChangeAspect="1"/>
          </p:cNvPicPr>
          <p:nvPr/>
        </p:nvPicPr>
        <p:blipFill>
          <a:blip r:embed="rId3" cstate="screen">
            <a:alphaModFix amt="35000"/>
            <a:extLst>
              <a:ext uri="{28A0092B-C50C-407E-A947-70E740481C1C}">
                <a14:useLocalDpi xmlns:a14="http://schemas.microsoft.com/office/drawing/2010/main"/>
              </a:ext>
            </a:extLst>
          </a:blip>
          <a:stretch>
            <a:fillRect/>
          </a:stretch>
        </p:blipFill>
        <p:spPr>
          <a:xfrm>
            <a:off x="-1" y="-1"/>
            <a:ext cx="9174313" cy="6858001"/>
          </a:xfrm>
          <a:prstGeom prst="rect">
            <a:avLst/>
          </a:prstGeom>
        </p:spPr>
      </p:pic>
      <p:sp>
        <p:nvSpPr>
          <p:cNvPr id="8" name="Content Placeholder 2"/>
          <p:cNvSpPr txBox="1">
            <a:spLocks/>
          </p:cNvSpPr>
          <p:nvPr/>
        </p:nvSpPr>
        <p:spPr>
          <a:xfrm>
            <a:off x="484094" y="1839453"/>
            <a:ext cx="7945395" cy="43443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3" indent="0" algn="ctr">
              <a:lnSpc>
                <a:spcPct val="100000"/>
              </a:lnSpc>
              <a:spcBef>
                <a:spcPts val="400"/>
              </a:spcBef>
              <a:spcAft>
                <a:spcPts val="600"/>
              </a:spcAft>
              <a:buNone/>
              <a:tabLst>
                <a:tab pos="215900" algn="l"/>
                <a:tab pos="336550" algn="l"/>
              </a:tabLst>
            </a:pPr>
            <a:r>
              <a:rPr lang="en-US" sz="48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Research &amp; Discovery</a:t>
            </a:r>
          </a:p>
          <a:p>
            <a:pPr marL="11113" indent="0" algn="ctr">
              <a:lnSpc>
                <a:spcPct val="100000"/>
              </a:lnSpc>
              <a:spcBef>
                <a:spcPts val="400"/>
              </a:spcBef>
              <a:spcAft>
                <a:spcPts val="600"/>
              </a:spcAft>
              <a:buNone/>
              <a:tabLst>
                <a:tab pos="215900" algn="l"/>
                <a:tab pos="336550" algn="l"/>
              </a:tabLst>
            </a:pPr>
            <a:r>
              <a:rPr lang="en-US" sz="48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Plan &amp; Recruit</a:t>
            </a:r>
          </a:p>
          <a:p>
            <a:pPr marL="11113" indent="0" algn="ctr">
              <a:lnSpc>
                <a:spcPct val="100000"/>
              </a:lnSpc>
              <a:spcBef>
                <a:spcPts val="400"/>
              </a:spcBef>
              <a:spcAft>
                <a:spcPts val="600"/>
              </a:spcAft>
              <a:buNone/>
              <a:tabLst>
                <a:tab pos="215900" algn="l"/>
                <a:tab pos="336550" algn="l"/>
              </a:tabLst>
            </a:pPr>
            <a:r>
              <a:rPr lang="en-US" sz="48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Inform &amp; Organize</a:t>
            </a:r>
          </a:p>
          <a:p>
            <a:pPr marL="11113" indent="0" algn="ctr">
              <a:lnSpc>
                <a:spcPct val="100000"/>
              </a:lnSpc>
              <a:spcBef>
                <a:spcPts val="400"/>
              </a:spcBef>
              <a:spcAft>
                <a:spcPts val="600"/>
              </a:spcAft>
              <a:buNone/>
              <a:tabLst>
                <a:tab pos="215900" algn="l"/>
                <a:tab pos="336550" algn="l"/>
              </a:tabLst>
            </a:pPr>
            <a:r>
              <a:rPr lang="en-US" sz="48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Follow-Up</a:t>
            </a:r>
          </a:p>
          <a:p>
            <a:pPr marL="11113" indent="0" algn="ctr">
              <a:lnSpc>
                <a:spcPts val="2880"/>
              </a:lnSpc>
              <a:spcAft>
                <a:spcPts val="600"/>
              </a:spcAft>
              <a:buNone/>
              <a:tabLst>
                <a:tab pos="215900" algn="l"/>
                <a:tab pos="336550" algn="l"/>
              </a:tabLst>
            </a:pPr>
            <a:endParaRPr lang="en-US" sz="48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endParaRPr>
          </a:p>
          <a:p>
            <a:pPr marL="11113" indent="0" algn="ctr">
              <a:lnSpc>
                <a:spcPts val="2880"/>
              </a:lnSpc>
              <a:spcAft>
                <a:spcPts val="600"/>
              </a:spcAft>
              <a:buNone/>
              <a:tabLst>
                <a:tab pos="215900" algn="l"/>
                <a:tab pos="336550" algn="l"/>
              </a:tabLst>
            </a:pPr>
            <a:br>
              <a:rPr lang="en-US" sz="48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br>
            <a:endParaRPr lang="en-US" sz="48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Title 2">
            <a:extLst>
              <a:ext uri="{FF2B5EF4-FFF2-40B4-BE49-F238E27FC236}">
                <a16:creationId xmlns:a16="http://schemas.microsoft.com/office/drawing/2014/main" id="{B7650488-B4F2-6E9B-D588-97450AC0E8D9}"/>
              </a:ext>
            </a:extLst>
          </p:cNvPr>
          <p:cNvSpPr txBox="1">
            <a:spLocks/>
          </p:cNvSpPr>
          <p:nvPr/>
        </p:nvSpPr>
        <p:spPr>
          <a:xfrm>
            <a:off x="529590" y="365126"/>
            <a:ext cx="78867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Building Successful New Clubs</a:t>
            </a:r>
          </a:p>
        </p:txBody>
      </p:sp>
      <p:sp>
        <p:nvSpPr>
          <p:cNvPr id="5" name="TextBox 4">
            <a:extLst>
              <a:ext uri="{FF2B5EF4-FFF2-40B4-BE49-F238E27FC236}">
                <a16:creationId xmlns:a16="http://schemas.microsoft.com/office/drawing/2014/main" id="{A4137723-F356-94F4-6E6D-93E494F38FB0}"/>
              </a:ext>
            </a:extLst>
          </p:cNvPr>
          <p:cNvSpPr txBox="1"/>
          <p:nvPr/>
        </p:nvSpPr>
        <p:spPr>
          <a:xfrm>
            <a:off x="3521397" y="5583659"/>
            <a:ext cx="1903085" cy="954107"/>
          </a:xfrm>
          <a:prstGeom prst="rect">
            <a:avLst/>
          </a:prstGeom>
          <a:noFill/>
        </p:spPr>
        <p:txBody>
          <a:bodyPr wrap="none" rtlCol="0">
            <a:spAutoFit/>
          </a:bodyPr>
          <a:lstStyle/>
          <a:p>
            <a:pPr algn="ctr"/>
            <a:r>
              <a:rPr lang="en-US" sz="14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New Club Building</a:t>
            </a:r>
          </a:p>
          <a:p>
            <a:pPr algn="ctr"/>
            <a:r>
              <a:rPr lang="en-US" sz="14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Optimist International</a:t>
            </a:r>
          </a:p>
          <a:p>
            <a:pPr algn="ctr"/>
            <a:r>
              <a:rPr lang="en-US" sz="14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4494 Lindell Blvd.</a:t>
            </a:r>
          </a:p>
          <a:p>
            <a:pPr algn="ctr"/>
            <a:r>
              <a:rPr lang="en-US" sz="14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St. Louis, MO 63108</a:t>
            </a:r>
          </a:p>
        </p:txBody>
      </p:sp>
    </p:spTree>
    <p:extLst>
      <p:ext uri="{BB962C8B-B14F-4D97-AF65-F5344CB8AC3E}">
        <p14:creationId xmlns:p14="http://schemas.microsoft.com/office/powerpoint/2010/main" val="1844360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484094" y="1839453"/>
            <a:ext cx="7807851" cy="46534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You’ve decided to build a New Club, now what?</a:t>
            </a:r>
            <a:endParaRPr lang="en-US" sz="2400" b="1" dirty="0">
              <a:solidFill>
                <a:srgbClr val="223D77"/>
              </a:solidFill>
              <a:effectLst/>
              <a:latin typeface="Helvetica Neue" panose="02000503000000020004" pitchFamily="2" charset="0"/>
              <a:ea typeface="Helvetica Neue" panose="02000503000000020004" pitchFamily="2" charset="0"/>
              <a:cs typeface="Helvetica Neue" panose="02000503000000020004" pitchFamily="2" charset="0"/>
            </a:endParaRPr>
          </a:p>
          <a:p>
            <a:pPr marL="0" indent="0">
              <a:buNone/>
            </a:pPr>
            <a:r>
              <a:rPr lang="en-US" sz="2000" dirty="0">
                <a:solidFill>
                  <a:srgbClr val="223D77"/>
                </a:solidFill>
                <a:effectLst/>
                <a:latin typeface="Helvetica Neue" panose="02000503000000020004" pitchFamily="2" charset="0"/>
                <a:ea typeface="Helvetica Neue" panose="02000503000000020004" pitchFamily="2" charset="0"/>
                <a:cs typeface="Helvetica Neue" panose="02000503000000020004" pitchFamily="2" charset="0"/>
              </a:rPr>
              <a:t>Once your Club has decided to Sponsor a new Optimist Club, please file the New Club Sponsor Commitment Form. </a:t>
            </a:r>
            <a:r>
              <a:rPr lang="en-US" sz="2000" dirty="0">
                <a:solidFill>
                  <a:srgbClr val="223D77"/>
                </a:solidFill>
                <a:effectLst/>
                <a:latin typeface="Helvetica Neue" panose="02000503000000020004" pitchFamily="2" charset="0"/>
                <a:ea typeface="Helvetica Neue" panose="02000503000000020004" pitchFamily="2" charset="0"/>
                <a:cs typeface="Helvetica Neue" panose="02000503000000020004" pitchFamily="2" charset="0"/>
                <a:hlinkClick r:id="rId3">
                  <a:extLst>
                    <a:ext uri="{A12FA001-AC4F-418D-AE19-62706E023703}">
                      <ahyp:hlinkClr xmlns:ahyp="http://schemas.microsoft.com/office/drawing/2018/hyperlinkcolor" val="tx"/>
                    </a:ext>
                  </a:extLst>
                </a:hlinkClick>
              </a:rPr>
              <a:t>click here</a:t>
            </a:r>
            <a:endParaRPr lang="en-US" sz="2000" dirty="0">
              <a:solidFill>
                <a:srgbClr val="223D77"/>
              </a:solidFill>
              <a:effectLst/>
              <a:latin typeface="Helvetica Neue" panose="02000503000000020004" pitchFamily="2" charset="0"/>
              <a:ea typeface="Helvetica Neue" panose="02000503000000020004" pitchFamily="2" charset="0"/>
              <a:cs typeface="Helvetica Neue" panose="02000503000000020004" pitchFamily="2" charset="0"/>
            </a:endParaRPr>
          </a:p>
          <a:p>
            <a:pPr marL="0" indent="0">
              <a:buNone/>
            </a:pPr>
            <a:r>
              <a:rPr lang="en-US" sz="2400" b="1"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Tell everyone and get support</a:t>
            </a:r>
          </a:p>
          <a:p>
            <a:pPr marL="0" indent="0">
              <a:buNone/>
            </a:pPr>
            <a:r>
              <a:rPr lang="en-US" sz="20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You’ll need to also notify your </a:t>
            </a:r>
            <a:br>
              <a:rPr lang="en-US" sz="20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br>
            <a:r>
              <a:rPr lang="en-US" sz="20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District New Club Building Chair and </a:t>
            </a:r>
            <a:br>
              <a:rPr lang="en-US" sz="20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br>
            <a:r>
              <a:rPr lang="en-US" sz="20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District Governor, who </a:t>
            </a:r>
            <a:r>
              <a:rPr lang="en-US" sz="200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in turn </a:t>
            </a:r>
            <a:r>
              <a:rPr lang="en-US" sz="20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will </a:t>
            </a:r>
            <a:br>
              <a:rPr lang="en-US" sz="20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br>
            <a:r>
              <a:rPr lang="en-US" sz="200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notify the Optimist </a:t>
            </a:r>
            <a:r>
              <a:rPr lang="en-US" sz="20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International </a:t>
            </a:r>
            <a:br>
              <a:rPr lang="en-US" sz="20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br>
            <a:r>
              <a:rPr lang="en-US" sz="20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New Club Building Committee. </a:t>
            </a:r>
            <a:br>
              <a:rPr lang="en-US" sz="20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br>
            <a:r>
              <a:rPr lang="en-US" sz="20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Regular progress reports will also </a:t>
            </a:r>
            <a:br>
              <a:rPr lang="en-US" sz="20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br>
            <a:r>
              <a:rPr lang="en-US" sz="20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be submitted. </a:t>
            </a:r>
            <a:r>
              <a:rPr lang="en-US" sz="20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hlinkClick r:id="rId4">
                  <a:extLst>
                    <a:ext uri="{A12FA001-AC4F-418D-AE19-62706E023703}">
                      <ahyp:hlinkClr xmlns:ahyp="http://schemas.microsoft.com/office/drawing/2018/hyperlinkcolor" val="tx"/>
                    </a:ext>
                  </a:extLst>
                </a:hlinkClick>
              </a:rPr>
              <a:t>Click here</a:t>
            </a:r>
            <a:endParaRPr lang="en-US" sz="20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endParaRPr>
          </a:p>
          <a:p>
            <a:pPr marL="0" indent="0">
              <a:buNone/>
            </a:pPr>
            <a:r>
              <a:rPr lang="en-US" sz="24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In this presentation you will find resources to assist you to be successful. </a:t>
            </a:r>
          </a:p>
        </p:txBody>
      </p:sp>
      <p:sp>
        <p:nvSpPr>
          <p:cNvPr id="4" name="Title 2">
            <a:extLst>
              <a:ext uri="{FF2B5EF4-FFF2-40B4-BE49-F238E27FC236}">
                <a16:creationId xmlns:a16="http://schemas.microsoft.com/office/drawing/2014/main" id="{B7650488-B4F2-6E9B-D588-97450AC0E8D9}"/>
              </a:ext>
            </a:extLst>
          </p:cNvPr>
          <p:cNvSpPr txBox="1">
            <a:spLocks/>
          </p:cNvSpPr>
          <p:nvPr/>
        </p:nvSpPr>
        <p:spPr>
          <a:xfrm>
            <a:off x="529590" y="365126"/>
            <a:ext cx="6824799" cy="1325563"/>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One of the MOST fulfilling projects you and your Club will ever do.  </a:t>
            </a:r>
          </a:p>
        </p:txBody>
      </p:sp>
      <p:pic>
        <p:nvPicPr>
          <p:cNvPr id="2" name="Picture 1">
            <a:extLst>
              <a:ext uri="{FF2B5EF4-FFF2-40B4-BE49-F238E27FC236}">
                <a16:creationId xmlns:a16="http://schemas.microsoft.com/office/drawing/2014/main" id="{807FAF76-2951-8D57-5145-F3592786B41C}"/>
              </a:ext>
            </a:extLst>
          </p:cNvPr>
          <p:cNvPicPr>
            <a:picLocks noChangeAspect="1"/>
          </p:cNvPicPr>
          <p:nvPr/>
        </p:nvPicPr>
        <p:blipFill>
          <a:blip r:embed="rId5"/>
          <a:stretch>
            <a:fillRect/>
          </a:stretch>
        </p:blipFill>
        <p:spPr>
          <a:xfrm>
            <a:off x="4831773" y="3125127"/>
            <a:ext cx="4218709" cy="2330101"/>
          </a:xfrm>
          <a:prstGeom prst="rect">
            <a:avLst/>
          </a:prstGeom>
        </p:spPr>
      </p:pic>
    </p:spTree>
    <p:extLst>
      <p:ext uri="{BB962C8B-B14F-4D97-AF65-F5344CB8AC3E}">
        <p14:creationId xmlns:p14="http://schemas.microsoft.com/office/powerpoint/2010/main" val="2232975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484094" y="1839453"/>
            <a:ext cx="8227420" cy="44544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rgbClr val="223D77"/>
                </a:solidFill>
                <a:effectLst/>
                <a:latin typeface="Helvetica Neue" panose="02000503000000020004" pitchFamily="2" charset="0"/>
                <a:ea typeface="Helvetica Neue" panose="02000503000000020004" pitchFamily="2" charset="0"/>
                <a:cs typeface="Helvetica Neue" panose="02000503000000020004" pitchFamily="2" charset="0"/>
              </a:rPr>
              <a:t>Traditional Club </a:t>
            </a:r>
            <a:endParaRPr lang="en-US" sz="2400" b="1"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endParaRPr>
          </a:p>
          <a:p>
            <a:pPr marL="457200" lvl="1" indent="0">
              <a:buNone/>
            </a:pPr>
            <a:r>
              <a:rPr lang="en-US" dirty="0">
                <a:solidFill>
                  <a:srgbClr val="223D77"/>
                </a:solidFill>
                <a:effectLst/>
                <a:latin typeface="Helvetica Neue" panose="02000503000000020004" pitchFamily="2" charset="0"/>
                <a:ea typeface="Helvetica Neue" panose="02000503000000020004" pitchFamily="2" charset="0"/>
                <a:cs typeface="Helvetica Neue" panose="02000503000000020004" pitchFamily="2" charset="0"/>
              </a:rPr>
              <a:t>These clubs meet on a regular basis. They conduct several exciting youth-oriented events and fundraisers. </a:t>
            </a:r>
          </a:p>
          <a:p>
            <a:pPr marL="0" indent="0">
              <a:buNone/>
            </a:pPr>
            <a:r>
              <a:rPr lang="en-US" sz="2400" b="1" dirty="0">
                <a:solidFill>
                  <a:srgbClr val="223D77"/>
                </a:solidFill>
                <a:effectLst/>
                <a:latin typeface="Helvetica Neue" panose="02000503000000020004" pitchFamily="2" charset="0"/>
                <a:ea typeface="Helvetica Neue" panose="02000503000000020004" pitchFamily="2" charset="0"/>
                <a:cs typeface="Helvetica Neue" panose="02000503000000020004" pitchFamily="2" charset="0"/>
              </a:rPr>
              <a:t>Sports Club</a:t>
            </a:r>
          </a:p>
          <a:p>
            <a:pPr marL="457200" lvl="1" indent="0">
              <a:buNone/>
            </a:pPr>
            <a:r>
              <a:rPr lang="en-US" dirty="0">
                <a:solidFill>
                  <a:srgbClr val="223D77"/>
                </a:solidFill>
                <a:effectLst/>
                <a:latin typeface="Helvetica Neue" panose="02000503000000020004" pitchFamily="2" charset="0"/>
                <a:ea typeface="Helvetica Neue" panose="02000503000000020004" pitchFamily="2" charset="0"/>
                <a:cs typeface="Helvetica Neue" panose="02000503000000020004" pitchFamily="2" charset="0"/>
              </a:rPr>
              <a:t>The primary goal is to serve youth through athletics.</a:t>
            </a:r>
          </a:p>
          <a:p>
            <a:pPr marL="0" indent="0">
              <a:buNone/>
            </a:pPr>
            <a:r>
              <a:rPr lang="en-US" sz="2400" b="1" dirty="0">
                <a:solidFill>
                  <a:srgbClr val="223D77"/>
                </a:solidFill>
                <a:effectLst/>
                <a:latin typeface="Helvetica Neue" panose="02000503000000020004" pitchFamily="2" charset="0"/>
                <a:ea typeface="Helvetica Neue" panose="02000503000000020004" pitchFamily="2" charset="0"/>
                <a:cs typeface="Helvetica Neue" panose="02000503000000020004" pitchFamily="2" charset="0"/>
              </a:rPr>
              <a:t>College Club </a:t>
            </a:r>
            <a:endParaRPr lang="en-US" sz="2400" b="1"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endParaRPr>
          </a:p>
          <a:p>
            <a:pPr marL="457200" lvl="1" indent="0">
              <a:buNone/>
            </a:pPr>
            <a:r>
              <a:rPr lang="en-US" dirty="0">
                <a:solidFill>
                  <a:srgbClr val="223D77"/>
                </a:solidFill>
                <a:effectLst/>
                <a:latin typeface="Helvetica Neue" panose="02000503000000020004" pitchFamily="2" charset="0"/>
                <a:ea typeface="Helvetica Neue" panose="02000503000000020004" pitchFamily="2" charset="0"/>
                <a:cs typeface="Helvetica Neue" panose="02000503000000020004" pitchFamily="2" charset="0"/>
              </a:rPr>
              <a:t>College students interested in service, leadership, and professional development. </a:t>
            </a:r>
          </a:p>
          <a:p>
            <a:pPr marL="0" indent="0">
              <a:buNone/>
            </a:pPr>
            <a:endParaRPr lang="en-US" sz="2400" dirty="0">
              <a:solidFill>
                <a:srgbClr val="223D77"/>
              </a:solidFill>
              <a:effectLst/>
              <a:latin typeface="Helvetica Neue" panose="02000503000000020004" pitchFamily="2" charset="0"/>
              <a:ea typeface="Helvetica Neue" panose="02000503000000020004" pitchFamily="2" charset="0"/>
              <a:cs typeface="Helvetica Neue" panose="02000503000000020004" pitchFamily="2" charset="0"/>
            </a:endParaRPr>
          </a:p>
          <a:p>
            <a:pPr marL="0" indent="0">
              <a:buNone/>
            </a:pPr>
            <a:endParaRPr lang="en-US" dirty="0">
              <a:solidFill>
                <a:srgbClr val="223D77"/>
              </a:solidFill>
              <a:effectLst/>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Title 2">
            <a:extLst>
              <a:ext uri="{FF2B5EF4-FFF2-40B4-BE49-F238E27FC236}">
                <a16:creationId xmlns:a16="http://schemas.microsoft.com/office/drawing/2014/main" id="{B7650488-B4F2-6E9B-D588-97450AC0E8D9}"/>
              </a:ext>
            </a:extLst>
          </p:cNvPr>
          <p:cNvSpPr txBox="1">
            <a:spLocks/>
          </p:cNvSpPr>
          <p:nvPr/>
        </p:nvSpPr>
        <p:spPr>
          <a:xfrm>
            <a:off x="529590" y="365126"/>
            <a:ext cx="78867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0032A0"/>
                </a:solidFill>
                <a:latin typeface="Helvetica Neue" panose="02000503000000020004" pitchFamily="2" charset="0"/>
                <a:ea typeface="Helvetica Neue" panose="02000503000000020004" pitchFamily="2" charset="0"/>
                <a:cs typeface="Helvetica Neue" panose="02000503000000020004" pitchFamily="2" charset="0"/>
              </a:rPr>
              <a:t>Types of Club</a:t>
            </a:r>
          </a:p>
        </p:txBody>
      </p:sp>
    </p:spTree>
    <p:extLst>
      <p:ext uri="{BB962C8B-B14F-4D97-AF65-F5344CB8AC3E}">
        <p14:creationId xmlns:p14="http://schemas.microsoft.com/office/powerpoint/2010/main" val="205266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484094" y="1979650"/>
            <a:ext cx="8227420" cy="36469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223D77"/>
                </a:solidFill>
                <a:effectLst/>
                <a:latin typeface="Helvetica Neue" panose="02000503000000020004" pitchFamily="2" charset="0"/>
                <a:ea typeface="Helvetica Neue" panose="02000503000000020004" pitchFamily="2" charset="0"/>
                <a:cs typeface="Helvetica Neue" panose="02000503000000020004" pitchFamily="2" charset="0"/>
              </a:rPr>
              <a:t>This committee should include 2-3 Members from each </a:t>
            </a:r>
            <a:r>
              <a:rPr lang="en-US" sz="24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S</a:t>
            </a:r>
            <a:r>
              <a:rPr lang="en-US" sz="2400" dirty="0">
                <a:solidFill>
                  <a:srgbClr val="223D77"/>
                </a:solidFill>
                <a:effectLst/>
                <a:latin typeface="Helvetica Neue" panose="02000503000000020004" pitchFamily="2" charset="0"/>
                <a:ea typeface="Helvetica Neue" panose="02000503000000020004" pitchFamily="2" charset="0"/>
                <a:cs typeface="Helvetica Neue" panose="02000503000000020004" pitchFamily="2" charset="0"/>
              </a:rPr>
              <a:t>ponsor Club. A small committee is more effective.</a:t>
            </a:r>
          </a:p>
          <a:p>
            <a:pPr marL="0" indent="0">
              <a:buNone/>
            </a:pPr>
            <a:r>
              <a:rPr lang="en-US" sz="2400" b="1"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Communication</a:t>
            </a:r>
            <a:r>
              <a:rPr lang="en-US" sz="24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 is key to ensuring you remain on track.</a:t>
            </a:r>
          </a:p>
          <a:p>
            <a:pPr marL="0" indent="0">
              <a:buNone/>
            </a:pPr>
            <a:r>
              <a:rPr lang="en-US" sz="2400" b="1"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Sponsoring a New Club</a:t>
            </a:r>
          </a:p>
          <a:p>
            <a:pPr marL="0" indent="0">
              <a:buNone/>
            </a:pPr>
            <a:r>
              <a:rPr lang="en-US" sz="24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You do not need to have a Club to sponsor a New Club.</a:t>
            </a:r>
          </a:p>
          <a:p>
            <a:pPr marL="0" indent="0">
              <a:buNone/>
            </a:pPr>
            <a:r>
              <a:rPr lang="en-US" sz="24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You are limited to two Sponsor Clubs</a:t>
            </a:r>
          </a:p>
          <a:p>
            <a:pPr marL="0" indent="0">
              <a:buNone/>
            </a:pPr>
            <a:r>
              <a:rPr lang="en-US" sz="2400" dirty="0">
                <a:solidFill>
                  <a:srgbClr val="223D77"/>
                </a:solidFill>
                <a:effectLst/>
                <a:latin typeface="Helvetica Neue" panose="02000503000000020004" pitchFamily="2" charset="0"/>
                <a:ea typeface="Helvetica Neue" panose="02000503000000020004" pitchFamily="2" charset="0"/>
                <a:cs typeface="Helvetica Neue" panose="02000503000000020004" pitchFamily="2" charset="0"/>
              </a:rPr>
              <a:t>You need a minimum of 1</a:t>
            </a:r>
            <a:r>
              <a:rPr lang="en-US" sz="24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5 </a:t>
            </a:r>
            <a:r>
              <a:rPr lang="en-US" sz="2400" b="1"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New</a:t>
            </a:r>
            <a:r>
              <a:rPr lang="en-US" sz="24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 Members.</a:t>
            </a:r>
            <a:r>
              <a:rPr lang="en-US" sz="16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a:t>
            </a:r>
            <a:endParaRPr lang="en-US" sz="24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endParaRPr>
          </a:p>
          <a:p>
            <a:pPr marL="0" indent="0">
              <a:buNone/>
            </a:pPr>
            <a:r>
              <a:rPr lang="en-US" sz="1400" i="1"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 note: You can have more Members, but the 1</a:t>
            </a:r>
            <a:r>
              <a:rPr lang="en-US" sz="1400" i="1" baseline="300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st</a:t>
            </a:r>
            <a:r>
              <a:rPr lang="en-US" sz="1400" i="1"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 15 must be new with additional Members that are existing Members of other Clubs. </a:t>
            </a:r>
            <a:endParaRPr lang="en-US" sz="1400" i="1" dirty="0">
              <a:solidFill>
                <a:srgbClr val="223D77"/>
              </a:solidFill>
              <a:effectLst/>
              <a:latin typeface="Helvetica Neue" panose="02000503000000020004" pitchFamily="2" charset="0"/>
              <a:ea typeface="Helvetica Neue" panose="02000503000000020004" pitchFamily="2" charset="0"/>
              <a:cs typeface="Helvetica Neue" panose="02000503000000020004" pitchFamily="2" charset="0"/>
            </a:endParaRPr>
          </a:p>
          <a:p>
            <a:pPr marL="0" indent="0">
              <a:buNone/>
            </a:pPr>
            <a:endParaRPr lang="en-US" sz="2400" dirty="0">
              <a:solidFill>
                <a:srgbClr val="223D77"/>
              </a:solidFill>
              <a:effectLst/>
              <a:latin typeface="Helvetica Neue" panose="02000503000000020004" pitchFamily="2" charset="0"/>
              <a:ea typeface="Helvetica Neue" panose="02000503000000020004" pitchFamily="2" charset="0"/>
              <a:cs typeface="Helvetica Neue" panose="02000503000000020004" pitchFamily="2" charset="0"/>
            </a:endParaRPr>
          </a:p>
          <a:p>
            <a:pPr marL="0" indent="0">
              <a:buNone/>
            </a:pPr>
            <a:endParaRPr lang="en-US" dirty="0">
              <a:solidFill>
                <a:srgbClr val="223D77"/>
              </a:solidFill>
              <a:effectLst/>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Title 2">
            <a:extLst>
              <a:ext uri="{FF2B5EF4-FFF2-40B4-BE49-F238E27FC236}">
                <a16:creationId xmlns:a16="http://schemas.microsoft.com/office/drawing/2014/main" id="{B7650488-B4F2-6E9B-D588-97450AC0E8D9}"/>
              </a:ext>
            </a:extLst>
          </p:cNvPr>
          <p:cNvSpPr txBox="1">
            <a:spLocks/>
          </p:cNvSpPr>
          <p:nvPr/>
        </p:nvSpPr>
        <p:spPr>
          <a:xfrm>
            <a:off x="484094" y="365126"/>
            <a:ext cx="7932196"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Build a Team</a:t>
            </a:r>
          </a:p>
        </p:txBody>
      </p:sp>
    </p:spTree>
    <p:extLst>
      <p:ext uri="{BB962C8B-B14F-4D97-AF65-F5344CB8AC3E}">
        <p14:creationId xmlns:p14="http://schemas.microsoft.com/office/powerpoint/2010/main" val="1253072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484094" y="1839453"/>
            <a:ext cx="7945395" cy="44544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3" indent="0">
              <a:lnSpc>
                <a:spcPts val="2880"/>
              </a:lnSpc>
              <a:buNone/>
              <a:tabLst>
                <a:tab pos="215900" algn="l"/>
                <a:tab pos="336550" algn="l"/>
              </a:tabLst>
            </a:pPr>
            <a:r>
              <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Here are some key resources to get you started:</a:t>
            </a:r>
          </a:p>
          <a:p>
            <a:pPr marL="468313" indent="-457200">
              <a:lnSpc>
                <a:spcPts val="2880"/>
              </a:lnSpc>
              <a:tabLst>
                <a:tab pos="215900" algn="l"/>
                <a:tab pos="336550" algn="l"/>
              </a:tabLst>
            </a:pPr>
            <a:r>
              <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New Club Building Handbook – </a:t>
            </a:r>
            <a:r>
              <a:rPr lang="en-US" sz="20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hlinkClick r:id="rId3"/>
              </a:rPr>
              <a:t>click here</a:t>
            </a:r>
            <a:endPar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endParaRPr>
          </a:p>
          <a:p>
            <a:pPr marL="468313" indent="-457200">
              <a:lnSpc>
                <a:spcPts val="2880"/>
              </a:lnSpc>
              <a:tabLst>
                <a:tab pos="215900" algn="l"/>
                <a:tab pos="336550" algn="l"/>
              </a:tabLst>
            </a:pPr>
            <a:r>
              <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New Club Building Resources – </a:t>
            </a:r>
            <a:r>
              <a:rPr lang="en-US" sz="20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hlinkClick r:id="rId4"/>
              </a:rPr>
              <a:t>click here</a:t>
            </a:r>
            <a:endParaRPr lang="en-US" i="1" u="sng" dirty="0">
              <a:solidFill>
                <a:srgbClr val="FF0000"/>
              </a:solidFill>
              <a:latin typeface="Helvetica Neue" panose="02000503000000020004" pitchFamily="2" charset="0"/>
              <a:ea typeface="Helvetica Neue" panose="02000503000000020004" pitchFamily="2" charset="0"/>
              <a:cs typeface="Helvetica Neue" panose="02000503000000020004" pitchFamily="2" charset="0"/>
            </a:endParaRPr>
          </a:p>
          <a:p>
            <a:pPr marL="457200" lvl="1" indent="0">
              <a:buNone/>
            </a:pPr>
            <a:br>
              <a:rPr lang="en-US" sz="24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br>
            <a:endParaRPr lang="en-US" sz="24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endParaRPr>
          </a:p>
          <a:p>
            <a:pPr marL="457200" lvl="1" indent="0">
              <a:buNone/>
            </a:pPr>
            <a:endParaRPr lang="en-US" sz="20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endParaRPr>
          </a:p>
          <a:p>
            <a:pPr marL="457200" lvl="1" indent="0">
              <a:buNone/>
            </a:pPr>
            <a:endPar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endParaRPr>
          </a:p>
          <a:p>
            <a:pPr lvl="1">
              <a:buFont typeface="Wingdings" pitchFamily="2" charset="2"/>
              <a:buChar char="q"/>
            </a:pPr>
            <a:endPar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endParaRPr>
          </a:p>
          <a:p>
            <a:pPr marL="457200" lvl="1" indent="0">
              <a:buNone/>
            </a:pPr>
            <a:endPar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Title 2">
            <a:extLst>
              <a:ext uri="{FF2B5EF4-FFF2-40B4-BE49-F238E27FC236}">
                <a16:creationId xmlns:a16="http://schemas.microsoft.com/office/drawing/2014/main" id="{B7650488-B4F2-6E9B-D588-97450AC0E8D9}"/>
              </a:ext>
            </a:extLst>
          </p:cNvPr>
          <p:cNvSpPr txBox="1">
            <a:spLocks/>
          </p:cNvSpPr>
          <p:nvPr/>
        </p:nvSpPr>
        <p:spPr>
          <a:xfrm>
            <a:off x="529590" y="365126"/>
            <a:ext cx="78867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0032A0"/>
                </a:solidFill>
                <a:latin typeface="Helvetica Neue" panose="02000503000000020004" pitchFamily="2" charset="0"/>
                <a:ea typeface="Helvetica Neue" panose="02000503000000020004" pitchFamily="2" charset="0"/>
                <a:cs typeface="Helvetica Neue" panose="02000503000000020004" pitchFamily="2" charset="0"/>
              </a:rPr>
              <a:t>Resources</a:t>
            </a:r>
          </a:p>
        </p:txBody>
      </p:sp>
    </p:spTree>
    <p:extLst>
      <p:ext uri="{BB962C8B-B14F-4D97-AF65-F5344CB8AC3E}">
        <p14:creationId xmlns:p14="http://schemas.microsoft.com/office/powerpoint/2010/main" val="1683119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076736"/>
          </a:xfrm>
          <a:prstGeom prst="rect">
            <a:avLst/>
          </a:prstGeom>
        </p:spPr>
      </p:pic>
      <p:sp>
        <p:nvSpPr>
          <p:cNvPr id="6" name="TextBox 5">
            <a:extLst>
              <a:ext uri="{FF2B5EF4-FFF2-40B4-BE49-F238E27FC236}">
                <a16:creationId xmlns:a16="http://schemas.microsoft.com/office/drawing/2014/main" id="{592460B7-96F1-614E-8F0B-543D861434BF}"/>
              </a:ext>
            </a:extLst>
          </p:cNvPr>
          <p:cNvSpPr txBox="1"/>
          <p:nvPr/>
        </p:nvSpPr>
        <p:spPr>
          <a:xfrm>
            <a:off x="652616" y="1020496"/>
            <a:ext cx="7819691" cy="861774"/>
          </a:xfrm>
          <a:prstGeom prst="rect">
            <a:avLst/>
          </a:prstGeom>
          <a:noFill/>
        </p:spPr>
        <p:txBody>
          <a:bodyPr wrap="square" rtlCol="0">
            <a:spAutoFit/>
          </a:bodyPr>
          <a:lstStyle/>
          <a:p>
            <a:pPr>
              <a:lnSpc>
                <a:spcPts val="6000"/>
              </a:lnSpc>
            </a:pPr>
            <a:r>
              <a:rPr lang="en-US" sz="60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Research &amp; Discovery</a:t>
            </a:r>
          </a:p>
        </p:txBody>
      </p:sp>
      <p:sp>
        <p:nvSpPr>
          <p:cNvPr id="7" name="Shape 112">
            <a:extLst>
              <a:ext uri="{FF2B5EF4-FFF2-40B4-BE49-F238E27FC236}">
                <a16:creationId xmlns:a16="http://schemas.microsoft.com/office/drawing/2014/main" id="{5732AFD4-14F5-3945-9E7A-0EBFAF0F957C}"/>
              </a:ext>
            </a:extLst>
          </p:cNvPr>
          <p:cNvSpPr/>
          <p:nvPr/>
        </p:nvSpPr>
        <p:spPr>
          <a:xfrm>
            <a:off x="918652" y="1805864"/>
            <a:ext cx="7514009" cy="41402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nSpc>
                <a:spcPts val="2500"/>
              </a:lnSpc>
              <a:defRPr sz="2400">
                <a:solidFill>
                  <a:srgbClr val="FFFFFF"/>
                </a:solidFill>
              </a:defRPr>
            </a:pPr>
            <a:endParaRPr dirty="0"/>
          </a:p>
        </p:txBody>
      </p:sp>
      <p:grpSp>
        <p:nvGrpSpPr>
          <p:cNvPr id="8" name="Group 7">
            <a:extLst>
              <a:ext uri="{FF2B5EF4-FFF2-40B4-BE49-F238E27FC236}">
                <a16:creationId xmlns:a16="http://schemas.microsoft.com/office/drawing/2014/main" id="{F2903675-29FC-4E14-BDFB-FD2059AEEF31}"/>
              </a:ext>
            </a:extLst>
          </p:cNvPr>
          <p:cNvGrpSpPr/>
          <p:nvPr/>
        </p:nvGrpSpPr>
        <p:grpSpPr>
          <a:xfrm>
            <a:off x="941073" y="3203427"/>
            <a:ext cx="7819691" cy="637576"/>
            <a:chOff x="512513" y="2552083"/>
            <a:chExt cx="7645671" cy="637576"/>
          </a:xfrm>
        </p:grpSpPr>
        <p:sp>
          <p:nvSpPr>
            <p:cNvPr id="9" name="Content Placeholder 2">
              <a:extLst>
                <a:ext uri="{FF2B5EF4-FFF2-40B4-BE49-F238E27FC236}">
                  <a16:creationId xmlns:a16="http://schemas.microsoft.com/office/drawing/2014/main" id="{B0B0D7C3-664E-4D48-A984-0AB81E376245}"/>
                </a:ext>
              </a:extLst>
            </p:cNvPr>
            <p:cNvSpPr txBox="1">
              <a:spLocks/>
            </p:cNvSpPr>
            <p:nvPr/>
          </p:nvSpPr>
          <p:spPr>
            <a:xfrm>
              <a:off x="512513" y="2552083"/>
              <a:ext cx="7645671" cy="5392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3" lvl="1" indent="0">
                <a:buNone/>
                <a:tabLst>
                  <a:tab pos="331788" algn="l"/>
                </a:tabLst>
              </a:pPr>
              <a:r>
                <a:rPr lang="en-US" sz="1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a:t>
              </a:r>
              <a:r>
                <a:rPr lang="en-US" sz="1600" i="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The joy of research is picking the fruits of discovery</a:t>
              </a:r>
              <a:r>
                <a:rPr lang="en-US" sz="1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a:t>
              </a:r>
            </a:p>
            <a:p>
              <a:pPr marL="457200" lvl="1" indent="0">
                <a:buNone/>
              </a:pPr>
              <a:r>
                <a:rPr lang="en-US"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        </a:t>
              </a:r>
            </a:p>
          </p:txBody>
        </p:sp>
        <p:sp>
          <p:nvSpPr>
            <p:cNvPr id="10" name="TextBox 9">
              <a:extLst>
                <a:ext uri="{FF2B5EF4-FFF2-40B4-BE49-F238E27FC236}">
                  <a16:creationId xmlns:a16="http://schemas.microsoft.com/office/drawing/2014/main" id="{BA69F85F-177C-4800-9310-22A2687D8733}"/>
                </a:ext>
              </a:extLst>
            </p:cNvPr>
            <p:cNvSpPr txBox="1"/>
            <p:nvPr/>
          </p:nvSpPr>
          <p:spPr>
            <a:xfrm>
              <a:off x="4466683" y="2912660"/>
              <a:ext cx="2219218" cy="276999"/>
            </a:xfrm>
            <a:prstGeom prst="rect">
              <a:avLst/>
            </a:prstGeom>
            <a:noFill/>
          </p:spPr>
          <p:txBody>
            <a:bodyPr wrap="square" rtlCol="0">
              <a:spAutoFit/>
            </a:bodyPr>
            <a:lstStyle/>
            <a:p>
              <a:pPr algn="r"/>
              <a:r>
                <a:rPr lang="en-US" sz="12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Steven Magee</a:t>
              </a:r>
            </a:p>
          </p:txBody>
        </p:sp>
      </p:grpSp>
    </p:spTree>
    <p:extLst>
      <p:ext uri="{BB962C8B-B14F-4D97-AF65-F5344CB8AC3E}">
        <p14:creationId xmlns:p14="http://schemas.microsoft.com/office/powerpoint/2010/main" val="1393728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484094" y="1839453"/>
            <a:ext cx="8227420" cy="44544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3" indent="0">
              <a:lnSpc>
                <a:spcPct val="100000"/>
              </a:lnSpc>
              <a:spcBef>
                <a:spcPts val="0"/>
              </a:spcBef>
              <a:spcAft>
                <a:spcPts val="1200"/>
              </a:spcAft>
              <a:buNone/>
              <a:tabLst>
                <a:tab pos="215900" algn="l"/>
                <a:tab pos="336550" algn="l"/>
              </a:tabLst>
            </a:pPr>
            <a:r>
              <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Do you have or want any of the following in your community?</a:t>
            </a:r>
          </a:p>
          <a:p>
            <a:pPr lvl="1">
              <a:buFont typeface="Wingdings" pitchFamily="2" charset="2"/>
              <a:buChar char="q"/>
            </a:pPr>
            <a:r>
              <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 Positive activities for youth</a:t>
            </a:r>
          </a:p>
          <a:p>
            <a:pPr lvl="1">
              <a:buFont typeface="Wingdings" pitchFamily="2" charset="2"/>
              <a:buChar char="q"/>
            </a:pPr>
            <a:r>
              <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 Youth appreciation</a:t>
            </a:r>
          </a:p>
          <a:p>
            <a:pPr lvl="1">
              <a:buFont typeface="Wingdings" pitchFamily="2" charset="2"/>
              <a:buChar char="q"/>
            </a:pPr>
            <a:r>
              <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 Scholarship programs</a:t>
            </a:r>
          </a:p>
          <a:p>
            <a:pPr lvl="1">
              <a:buFont typeface="Wingdings" pitchFamily="2" charset="2"/>
              <a:buChar char="q"/>
            </a:pPr>
            <a:r>
              <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 Youth Safety programs</a:t>
            </a:r>
          </a:p>
          <a:p>
            <a:pPr lvl="1">
              <a:buFont typeface="Wingdings" pitchFamily="2" charset="2"/>
              <a:buChar char="q"/>
            </a:pPr>
            <a:r>
              <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 Programs to help youth develop to their fullest potential</a:t>
            </a:r>
          </a:p>
          <a:p>
            <a:pPr lvl="1">
              <a:spcAft>
                <a:spcPts val="1200"/>
              </a:spcAft>
              <a:buFont typeface="Wingdings" pitchFamily="2" charset="2"/>
              <a:buChar char="q"/>
            </a:pPr>
            <a:r>
              <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 Improve yourself and your community</a:t>
            </a:r>
          </a:p>
          <a:p>
            <a:pPr marL="0" indent="0">
              <a:spcAft>
                <a:spcPts val="1200"/>
              </a:spcAft>
              <a:buNone/>
            </a:pPr>
            <a:r>
              <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rPr>
              <a:t>If you checked any of the above boxes, then you need an Optimist Club in your community. </a:t>
            </a:r>
          </a:p>
          <a:p>
            <a:pPr marL="457200" lvl="1" indent="0">
              <a:buNone/>
            </a:pPr>
            <a:endParaRPr lang="en-US" sz="2000"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endParaRPr>
          </a:p>
          <a:p>
            <a:pPr marL="457200" lvl="1" indent="0">
              <a:buNone/>
            </a:pPr>
            <a:endPar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endParaRPr>
          </a:p>
          <a:p>
            <a:pPr lvl="1">
              <a:buFont typeface="Wingdings" pitchFamily="2" charset="2"/>
              <a:buChar char="q"/>
            </a:pPr>
            <a:endPar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endParaRPr>
          </a:p>
          <a:p>
            <a:pPr marL="457200" lvl="1" indent="0">
              <a:buNone/>
            </a:pPr>
            <a:endParaRPr lang="en-US" dirty="0">
              <a:solidFill>
                <a:srgbClr val="223D77"/>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Title 2">
            <a:extLst>
              <a:ext uri="{FF2B5EF4-FFF2-40B4-BE49-F238E27FC236}">
                <a16:creationId xmlns:a16="http://schemas.microsoft.com/office/drawing/2014/main" id="{B7650488-B4F2-6E9B-D588-97450AC0E8D9}"/>
              </a:ext>
            </a:extLst>
          </p:cNvPr>
          <p:cNvSpPr txBox="1">
            <a:spLocks/>
          </p:cNvSpPr>
          <p:nvPr/>
        </p:nvSpPr>
        <p:spPr>
          <a:xfrm>
            <a:off x="529590" y="365126"/>
            <a:ext cx="78867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0032A0"/>
                </a:solidFill>
                <a:latin typeface="Helvetica Neue" panose="02000503000000020004" pitchFamily="2" charset="0"/>
                <a:ea typeface="Helvetica Neue" panose="02000503000000020004" pitchFamily="2" charset="0"/>
                <a:cs typeface="Helvetica Neue" panose="02000503000000020004" pitchFamily="2" charset="0"/>
              </a:rPr>
              <a:t>Do your research</a:t>
            </a:r>
          </a:p>
        </p:txBody>
      </p:sp>
    </p:spTree>
    <p:extLst>
      <p:ext uri="{BB962C8B-B14F-4D97-AF65-F5344CB8AC3E}">
        <p14:creationId xmlns:p14="http://schemas.microsoft.com/office/powerpoint/2010/main" val="168462078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41623</TotalTime>
  <Words>2070</Words>
  <Application>Microsoft Office PowerPoint</Application>
  <PresentationFormat>On-screen Show (4:3)</PresentationFormat>
  <Paragraphs>297</Paragraphs>
  <Slides>31</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Helvetica Neue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 Nick Prillaman JR</dc:creator>
  <cp:lastModifiedBy>Ronda Vaughn</cp:lastModifiedBy>
  <cp:revision>483</cp:revision>
  <cp:lastPrinted>2022-03-22T00:06:37Z</cp:lastPrinted>
  <dcterms:created xsi:type="dcterms:W3CDTF">2016-11-29T21:13:08Z</dcterms:created>
  <dcterms:modified xsi:type="dcterms:W3CDTF">2023-01-30T06:07:43Z</dcterms:modified>
</cp:coreProperties>
</file>